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D7A41-CF81-44BE-93A4-EB8A630FC9A8}" type="datetimeFigureOut">
              <a:rPr lang="hr-HR" smtClean="0"/>
              <a:t>29.4.2022.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4E09-3F43-49A1-A80C-E2E98EE774F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597352"/>
          </a:xfrm>
        </p:spPr>
        <p:txBody>
          <a:bodyPr>
            <a:normAutofit/>
          </a:bodyPr>
          <a:lstStyle/>
          <a:p>
            <a:pPr algn="l"/>
            <a:r>
              <a:rPr lang="hr-HR" b="1" u="sng" dirty="0" smtClean="0">
                <a:solidFill>
                  <a:schemeClr val="tx1"/>
                </a:solidFill>
              </a:rPr>
              <a:t>NAČINI PRIPREME-ZUBEREITUNGSARTEN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hladan-</a:t>
            </a:r>
            <a:r>
              <a:rPr lang="hr-HR" b="1" dirty="0" smtClean="0">
                <a:solidFill>
                  <a:srgbClr val="FF0000"/>
                </a:solidFill>
              </a:rPr>
              <a:t>kalt,     </a:t>
            </a:r>
            <a:r>
              <a:rPr lang="hr-HR" b="1" dirty="0" smtClean="0">
                <a:solidFill>
                  <a:schemeClr val="tx1"/>
                </a:solidFill>
              </a:rPr>
              <a:t>sirov- </a:t>
            </a:r>
            <a:r>
              <a:rPr lang="hr-HR" b="1" dirty="0" smtClean="0">
                <a:solidFill>
                  <a:srgbClr val="FF0000"/>
                </a:solidFill>
              </a:rPr>
              <a:t>roh,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kosan- </a:t>
            </a:r>
            <a:r>
              <a:rPr lang="hr-HR" b="1" dirty="0" smtClean="0">
                <a:solidFill>
                  <a:srgbClr val="FF0000"/>
                </a:solidFill>
              </a:rPr>
              <a:t>gehackt,  </a:t>
            </a:r>
            <a:r>
              <a:rPr lang="hr-HR" b="1" dirty="0" smtClean="0">
                <a:solidFill>
                  <a:schemeClr val="tx1"/>
                </a:solidFill>
              </a:rPr>
              <a:t>sušen- </a:t>
            </a:r>
            <a:r>
              <a:rPr lang="hr-HR" b="1" dirty="0" smtClean="0">
                <a:solidFill>
                  <a:srgbClr val="FF0000"/>
                </a:solidFill>
              </a:rPr>
              <a:t>getrocknet,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kuhan- </a:t>
            </a:r>
            <a:r>
              <a:rPr lang="hr-HR" b="1" dirty="0" smtClean="0">
                <a:solidFill>
                  <a:srgbClr val="FF0000"/>
                </a:solidFill>
              </a:rPr>
              <a:t>gehockt,   </a:t>
            </a:r>
            <a:r>
              <a:rPr lang="hr-HR" b="1" dirty="0" smtClean="0">
                <a:solidFill>
                  <a:schemeClr val="tx1"/>
                </a:solidFill>
              </a:rPr>
              <a:t>topao- </a:t>
            </a:r>
            <a:r>
              <a:rPr lang="hr-HR" b="1" dirty="0" smtClean="0">
                <a:solidFill>
                  <a:srgbClr val="FF0000"/>
                </a:solidFill>
              </a:rPr>
              <a:t>warm,</a:t>
            </a:r>
            <a:endParaRPr lang="hr-HR" b="1" dirty="0" smtClean="0">
              <a:solidFill>
                <a:srgbClr val="FF0000"/>
              </a:solidFill>
            </a:endParaRPr>
          </a:p>
          <a:p>
            <a:pPr algn="l"/>
            <a:r>
              <a:rPr lang="hr-HR" b="1" dirty="0">
                <a:solidFill>
                  <a:schemeClr val="tx1"/>
                </a:solidFill>
              </a:rPr>
              <a:t>n</a:t>
            </a:r>
            <a:r>
              <a:rPr lang="hr-HR" b="1" dirty="0" smtClean="0">
                <a:solidFill>
                  <a:schemeClr val="tx1"/>
                </a:solidFill>
              </a:rPr>
              <a:t>a ražnju- </a:t>
            </a:r>
            <a:r>
              <a:rPr lang="hr-HR" b="1" dirty="0" smtClean="0">
                <a:solidFill>
                  <a:srgbClr val="FF0000"/>
                </a:solidFill>
              </a:rPr>
              <a:t>vom Spieß, </a:t>
            </a:r>
            <a:r>
              <a:rPr lang="hr-HR" b="1" dirty="0" smtClean="0">
                <a:solidFill>
                  <a:schemeClr val="tx1"/>
                </a:solidFill>
              </a:rPr>
              <a:t>ukiseljen- </a:t>
            </a:r>
            <a:r>
              <a:rPr lang="hr-HR" b="1" dirty="0" smtClean="0">
                <a:solidFill>
                  <a:srgbClr val="FF0000"/>
                </a:solidFill>
              </a:rPr>
              <a:t>sauer eingelegt,</a:t>
            </a:r>
          </a:p>
          <a:p>
            <a:pPr algn="l"/>
            <a:r>
              <a:rPr lang="hr-HR" b="1" dirty="0">
                <a:solidFill>
                  <a:schemeClr val="tx1"/>
                </a:solidFill>
              </a:rPr>
              <a:t>n</a:t>
            </a:r>
            <a:r>
              <a:rPr lang="hr-HR" b="1" dirty="0" smtClean="0">
                <a:solidFill>
                  <a:schemeClr val="tx1"/>
                </a:solidFill>
              </a:rPr>
              <a:t>a žaru- </a:t>
            </a:r>
            <a:r>
              <a:rPr lang="hr-HR" b="1" dirty="0" smtClean="0">
                <a:solidFill>
                  <a:srgbClr val="FF0000"/>
                </a:solidFill>
              </a:rPr>
              <a:t>vom Grill, </a:t>
            </a:r>
            <a:r>
              <a:rPr lang="hr-HR" b="1" dirty="0" smtClean="0">
                <a:solidFill>
                  <a:schemeClr val="tx1"/>
                </a:solidFill>
              </a:rPr>
              <a:t>usoljen- </a:t>
            </a:r>
            <a:r>
              <a:rPr lang="hr-HR" b="1" dirty="0" smtClean="0">
                <a:solidFill>
                  <a:srgbClr val="FF0000"/>
                </a:solidFill>
              </a:rPr>
              <a:t>in Salzlauge,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pečen- </a:t>
            </a:r>
            <a:r>
              <a:rPr lang="hr-HR" b="1" dirty="0" smtClean="0">
                <a:solidFill>
                  <a:srgbClr val="FF0000"/>
                </a:solidFill>
              </a:rPr>
              <a:t>gebraten,   </a:t>
            </a:r>
            <a:r>
              <a:rPr lang="hr-HR" b="1" dirty="0" smtClean="0">
                <a:solidFill>
                  <a:schemeClr val="tx1"/>
                </a:solidFill>
              </a:rPr>
              <a:t>ušećeren- </a:t>
            </a:r>
            <a:r>
              <a:rPr lang="hr-HR" b="1" dirty="0" smtClean="0">
                <a:solidFill>
                  <a:srgbClr val="FF0000"/>
                </a:solidFill>
              </a:rPr>
              <a:t>in Zucker gebrannt,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pirjan- </a:t>
            </a:r>
            <a:r>
              <a:rPr lang="hr-HR" b="1" dirty="0" smtClean="0">
                <a:solidFill>
                  <a:srgbClr val="FF0000"/>
                </a:solidFill>
              </a:rPr>
              <a:t>gedünstet,  </a:t>
            </a:r>
            <a:r>
              <a:rPr lang="hr-HR" b="1" dirty="0" smtClean="0">
                <a:solidFill>
                  <a:schemeClr val="tx1"/>
                </a:solidFill>
              </a:rPr>
              <a:t>kuhano na pari- </a:t>
            </a:r>
            <a:r>
              <a:rPr lang="hr-HR" b="1" dirty="0" smtClean="0">
                <a:solidFill>
                  <a:srgbClr val="FF0000"/>
                </a:solidFill>
              </a:rPr>
              <a:t>dampfgegart,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pohan- </a:t>
            </a:r>
            <a:r>
              <a:rPr lang="hr-HR" b="1" dirty="0" smtClean="0">
                <a:solidFill>
                  <a:srgbClr val="FF0000"/>
                </a:solidFill>
              </a:rPr>
              <a:t>paniert, </a:t>
            </a:r>
            <a:r>
              <a:rPr lang="hr-HR" b="1" dirty="0" smtClean="0">
                <a:solidFill>
                  <a:schemeClr val="tx1"/>
                </a:solidFill>
              </a:rPr>
              <a:t>srednje pečeno- </a:t>
            </a:r>
            <a:r>
              <a:rPr lang="hr-HR" b="1" dirty="0" smtClean="0">
                <a:solidFill>
                  <a:srgbClr val="FF0000"/>
                </a:solidFill>
              </a:rPr>
              <a:t>medium gebraten,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pržen- </a:t>
            </a:r>
            <a:r>
              <a:rPr lang="hr-HR" b="1" dirty="0" smtClean="0">
                <a:solidFill>
                  <a:srgbClr val="FF0000"/>
                </a:solidFill>
              </a:rPr>
              <a:t>geröstet, </a:t>
            </a:r>
            <a:r>
              <a:rPr lang="hr-HR" b="1" dirty="0" smtClean="0">
                <a:solidFill>
                  <a:schemeClr val="tx1"/>
                </a:solidFill>
              </a:rPr>
              <a:t>dobro pečeno- </a:t>
            </a:r>
            <a:r>
              <a:rPr lang="hr-HR" b="1" dirty="0" smtClean="0">
                <a:solidFill>
                  <a:srgbClr val="FF0000"/>
                </a:solidFill>
              </a:rPr>
              <a:t>durchgebraten.</a:t>
            </a:r>
          </a:p>
          <a:p>
            <a:pPr algn="l"/>
            <a:r>
              <a:rPr lang="hr-HR" b="1" dirty="0">
                <a:solidFill>
                  <a:schemeClr val="tx1"/>
                </a:solidFill>
              </a:rPr>
              <a:t>p</a:t>
            </a:r>
            <a:r>
              <a:rPr lang="hr-HR" b="1" dirty="0" smtClean="0">
                <a:solidFill>
                  <a:schemeClr val="tx1"/>
                </a:solidFill>
              </a:rPr>
              <a:t>unjen – </a:t>
            </a:r>
            <a:r>
              <a:rPr lang="hr-HR" b="1" dirty="0" smtClean="0">
                <a:solidFill>
                  <a:srgbClr val="FF0000"/>
                </a:solidFill>
              </a:rPr>
              <a:t>gef</a:t>
            </a:r>
            <a:r>
              <a:rPr lang="hr-HR" b="1" dirty="0" smtClean="0">
                <a:solidFill>
                  <a:srgbClr val="FF0000"/>
                </a:solidFill>
              </a:rPr>
              <a:t>üllt</a:t>
            </a:r>
            <a:r>
              <a:rPr lang="hr-HR" b="1" smtClean="0">
                <a:solidFill>
                  <a:srgbClr val="FF0000"/>
                </a:solidFill>
              </a:rPr>
              <a:t>,          www.deutsch-vielspass.com  </a:t>
            </a:r>
            <a:endParaRPr lang="hr-HR" b="1" dirty="0" smtClean="0">
              <a:solidFill>
                <a:srgbClr val="FF0000"/>
              </a:solidFill>
            </a:endParaRPr>
          </a:p>
          <a:p>
            <a:pPr algn="l"/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r-H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Amel</dc:creator>
  <cp:lastModifiedBy>Amel</cp:lastModifiedBy>
  <cp:revision>10</cp:revision>
  <dcterms:created xsi:type="dcterms:W3CDTF">2022-04-29T17:08:25Z</dcterms:created>
  <dcterms:modified xsi:type="dcterms:W3CDTF">2022-04-29T18:45:23Z</dcterms:modified>
</cp:coreProperties>
</file>