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A0789-C938-4F07-9614-A44AF60DC1D0}" type="datetimeFigureOut">
              <a:rPr lang="hr-HR" smtClean="0"/>
              <a:t>23.5.2022.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5B3F-9BAD-478C-9797-FEB83597412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964488" cy="6120680"/>
          </a:xfrm>
        </p:spPr>
        <p:txBody>
          <a:bodyPr>
            <a:noAutofit/>
          </a:bodyPr>
          <a:lstStyle/>
          <a:p>
            <a:pPr algn="l"/>
            <a:r>
              <a:rPr lang="hr-HR" sz="4000" b="1" dirty="0" smtClean="0">
                <a:solidFill>
                  <a:srgbClr val="0070C0"/>
                </a:solidFill>
              </a:rPr>
              <a:t>K </a:t>
            </a:r>
            <a:r>
              <a:rPr lang="hr-HR" sz="4000" dirty="0" smtClean="0"/>
              <a:t> </a:t>
            </a:r>
            <a:r>
              <a:rPr lang="hr-HR" sz="2800" dirty="0" smtClean="0"/>
              <a:t>der Karneval-</a:t>
            </a:r>
            <a:r>
              <a:rPr lang="hr-HR" sz="2800" b="1" i="1" dirty="0" smtClean="0">
                <a:solidFill>
                  <a:srgbClr val="FF0000"/>
                </a:solidFill>
              </a:rPr>
              <a:t>karneval; </a:t>
            </a:r>
            <a:r>
              <a:rPr lang="hr-HR" sz="2800" dirty="0" smtClean="0"/>
              <a:t>der Käse-</a:t>
            </a:r>
            <a:r>
              <a:rPr lang="hr-HR" sz="2800" b="1" i="1" dirty="0" smtClean="0">
                <a:solidFill>
                  <a:srgbClr val="FF0000"/>
                </a:solidFill>
              </a:rPr>
              <a:t>sir; </a:t>
            </a:r>
            <a:r>
              <a:rPr lang="hr-HR" sz="2800" dirty="0" smtClean="0"/>
              <a:t>die Kasse,die Kassen-</a:t>
            </a:r>
            <a:r>
              <a:rPr lang="hr-HR" sz="2800" b="1" i="1" dirty="0" smtClean="0">
                <a:solidFill>
                  <a:srgbClr val="FF0000"/>
                </a:solidFill>
              </a:rPr>
              <a:t>blagajna;</a:t>
            </a:r>
            <a:r>
              <a:rPr lang="hr-HR" sz="2800" dirty="0" smtClean="0"/>
              <a:t>der</a:t>
            </a:r>
            <a:r>
              <a:rPr lang="hr-HR" sz="2800" b="1" i="1" dirty="0">
                <a:solidFill>
                  <a:srgbClr val="FF0000"/>
                </a:solidFill>
              </a:rPr>
              <a:t> </a:t>
            </a:r>
            <a:r>
              <a:rPr lang="hr-HR" sz="2800" dirty="0" smtClean="0"/>
              <a:t>Käufer, die Käufer-</a:t>
            </a:r>
            <a:r>
              <a:rPr lang="hr-HR" sz="2800" b="1" i="1" dirty="0" smtClean="0">
                <a:solidFill>
                  <a:srgbClr val="FF0000"/>
                </a:solidFill>
              </a:rPr>
              <a:t>kupac; </a:t>
            </a:r>
            <a:r>
              <a:rPr lang="hr-HR" sz="2800" dirty="0" smtClean="0"/>
              <a:t>kennen-</a:t>
            </a:r>
            <a:r>
              <a:rPr lang="hr-HR" sz="2800" b="1" i="1" dirty="0" smtClean="0"/>
              <a:t> </a:t>
            </a:r>
            <a:r>
              <a:rPr lang="hr-HR" sz="2800" b="1" i="1" dirty="0" smtClean="0">
                <a:solidFill>
                  <a:srgbClr val="FF0000"/>
                </a:solidFill>
              </a:rPr>
              <a:t>poznavati;  </a:t>
            </a:r>
            <a:r>
              <a:rPr lang="hr-HR" sz="2800" dirty="0" smtClean="0"/>
              <a:t>der Kindergarten,die Kindergärten- </a:t>
            </a:r>
            <a:r>
              <a:rPr lang="hr-HR" sz="2800" b="1" i="1" dirty="0" smtClean="0">
                <a:solidFill>
                  <a:srgbClr val="FF0000"/>
                </a:solidFill>
              </a:rPr>
              <a:t>vrtić,obdanište; </a:t>
            </a:r>
            <a:r>
              <a:rPr lang="hr-HR" sz="2800" dirty="0" smtClean="0"/>
              <a:t>das Kinderzimmer, die Kinderzimmer-</a:t>
            </a:r>
            <a:r>
              <a:rPr lang="hr-HR" sz="2800" b="1" i="1" dirty="0" smtClean="0">
                <a:solidFill>
                  <a:srgbClr val="FF0000"/>
                </a:solidFill>
              </a:rPr>
              <a:t> dječija soba;</a:t>
            </a:r>
            <a:r>
              <a:rPr lang="hr-HR" sz="2800" dirty="0" smtClean="0"/>
              <a:t> der Kirchturm,die Kirchtürme-</a:t>
            </a:r>
            <a:r>
              <a:rPr lang="hr-HR" sz="2800" b="1" i="1" dirty="0" smtClean="0">
                <a:solidFill>
                  <a:srgbClr val="FF0000"/>
                </a:solidFill>
              </a:rPr>
              <a:t>crkveni toranj; </a:t>
            </a:r>
            <a:r>
              <a:rPr lang="hr-HR" sz="2800" dirty="0" smtClean="0"/>
              <a:t>die Klassenlehrerin, die Klassenlehrerin-</a:t>
            </a:r>
            <a:r>
              <a:rPr lang="hr-HR" sz="2800" b="1" i="1" dirty="0" smtClean="0">
                <a:solidFill>
                  <a:srgbClr val="FF0000"/>
                </a:solidFill>
              </a:rPr>
              <a:t> razrednica; </a:t>
            </a:r>
            <a:r>
              <a:rPr lang="hr-HR" sz="2800" i="1" dirty="0" smtClean="0"/>
              <a:t>das Kleid, die Kleider-</a:t>
            </a:r>
            <a:r>
              <a:rPr lang="hr-HR" sz="2800" b="1" i="1" dirty="0" smtClean="0">
                <a:solidFill>
                  <a:srgbClr val="FF0000"/>
                </a:solidFill>
              </a:rPr>
              <a:t>haljina; </a:t>
            </a:r>
            <a:r>
              <a:rPr lang="hr-HR" sz="2800" dirty="0" smtClean="0"/>
              <a:t>das Kleinformat,die Kleinformate-</a:t>
            </a:r>
            <a:r>
              <a:rPr lang="hr-HR" sz="2800" b="1" i="1" dirty="0" smtClean="0">
                <a:solidFill>
                  <a:srgbClr val="FF0000"/>
                </a:solidFill>
              </a:rPr>
              <a:t>mali format,mala dimenzija; </a:t>
            </a:r>
            <a:r>
              <a:rPr lang="hr-HR" sz="2800" dirty="0" smtClean="0"/>
              <a:t>der Koch, die Köche-</a:t>
            </a:r>
            <a:r>
              <a:rPr lang="hr-HR" sz="2800" b="1" i="1" dirty="0" smtClean="0">
                <a:solidFill>
                  <a:srgbClr val="FF0000"/>
                </a:solidFill>
              </a:rPr>
              <a:t> kuhar; </a:t>
            </a:r>
            <a:r>
              <a:rPr lang="hr-HR" sz="2800" dirty="0" smtClean="0"/>
              <a:t>der Kopf, die Köphe –</a:t>
            </a:r>
            <a:r>
              <a:rPr lang="hr-HR" sz="2800" b="1" i="1" dirty="0" smtClean="0">
                <a:solidFill>
                  <a:srgbClr val="FF0000"/>
                </a:solidFill>
              </a:rPr>
              <a:t>glava; </a:t>
            </a:r>
            <a:r>
              <a:rPr lang="hr-HR" sz="2800" dirty="0" smtClean="0"/>
              <a:t>Kopfschmerzen haben-</a:t>
            </a:r>
            <a:r>
              <a:rPr lang="hr-HR" sz="2800" b="1" i="1" dirty="0" smtClean="0">
                <a:solidFill>
                  <a:srgbClr val="FF0000"/>
                </a:solidFill>
              </a:rPr>
              <a:t>imati glavobolju; </a:t>
            </a:r>
            <a:r>
              <a:rPr lang="hr-HR" sz="2800" dirty="0" smtClean="0"/>
              <a:t>der Korb, die Körbe-</a:t>
            </a:r>
            <a:r>
              <a:rPr lang="hr-HR" sz="2800" b="1" i="1" dirty="0" smtClean="0">
                <a:solidFill>
                  <a:srgbClr val="FF0000"/>
                </a:solidFill>
              </a:rPr>
              <a:t> košara,korpa; </a:t>
            </a:r>
            <a:r>
              <a:rPr lang="hr-HR" sz="2800" dirty="0" smtClean="0"/>
              <a:t>der Körper, die Körper- </a:t>
            </a:r>
            <a:r>
              <a:rPr lang="hr-HR" sz="2800" b="1" i="1" dirty="0" smtClean="0">
                <a:solidFill>
                  <a:srgbClr val="FF0000"/>
                </a:solidFill>
              </a:rPr>
              <a:t>tijelo; </a:t>
            </a:r>
            <a:r>
              <a:rPr lang="hr-HR" sz="2800" dirty="0" smtClean="0"/>
              <a:t>der Körperteil, die </a:t>
            </a:r>
            <a:r>
              <a:rPr lang="hr-HR" sz="2800" dirty="0" smtClean="0"/>
              <a:t>Körperteile- </a:t>
            </a:r>
            <a:r>
              <a:rPr lang="hr-HR" sz="2800" b="1" i="1" dirty="0" smtClean="0">
                <a:solidFill>
                  <a:srgbClr val="FF0000"/>
                </a:solidFill>
              </a:rPr>
              <a:t>dio tijela; </a:t>
            </a:r>
            <a:r>
              <a:rPr lang="hr-HR" sz="2800" dirty="0" smtClean="0"/>
              <a:t>korrigieren- </a:t>
            </a:r>
            <a:r>
              <a:rPr lang="hr-HR" sz="2800" b="1" dirty="0" smtClean="0">
                <a:solidFill>
                  <a:srgbClr val="FF0000"/>
                </a:solidFill>
              </a:rPr>
              <a:t>korigirati, ispraviti; </a:t>
            </a:r>
            <a:r>
              <a:rPr lang="hr-HR" sz="2800" dirty="0" smtClean="0"/>
              <a:t>das K</a:t>
            </a:r>
            <a:r>
              <a:rPr lang="hr-HR" sz="2800" dirty="0" smtClean="0"/>
              <a:t>ostüm, die Kostüme- </a:t>
            </a:r>
            <a:r>
              <a:rPr lang="hr-HR" sz="2800" b="1" i="1" dirty="0" smtClean="0">
                <a:solidFill>
                  <a:srgbClr val="FF0000"/>
                </a:solidFill>
              </a:rPr>
              <a:t>kostimi; </a:t>
            </a:r>
            <a:r>
              <a:rPr lang="hr-HR" sz="2800" dirty="0" smtClean="0"/>
              <a:t>die Küche, die Küchen-</a:t>
            </a:r>
            <a:r>
              <a:rPr lang="hr-HR" sz="2800" b="1" i="1" dirty="0" smtClean="0">
                <a:solidFill>
                  <a:srgbClr val="FF0000"/>
                </a:solidFill>
              </a:rPr>
              <a:t>kuhinja; </a:t>
            </a:r>
            <a:r>
              <a:rPr lang="hr-HR" sz="2800" dirty="0" smtClean="0"/>
              <a:t>der Kuchen, die Kuchen </a:t>
            </a:r>
            <a:r>
              <a:rPr lang="hr-HR" sz="2800" b="1" i="1" dirty="0" smtClean="0"/>
              <a:t>–</a:t>
            </a:r>
            <a:r>
              <a:rPr lang="hr-HR" sz="2800" b="1" dirty="0" smtClean="0">
                <a:solidFill>
                  <a:srgbClr val="FF0000"/>
                </a:solidFill>
              </a:rPr>
              <a:t> kolač; </a:t>
            </a:r>
            <a:r>
              <a:rPr lang="hr-HR" sz="2800" i="1" dirty="0" smtClean="0"/>
              <a:t>Kommt herein!-</a:t>
            </a:r>
            <a:r>
              <a:rPr lang="hr-HR" sz="2800" b="1" dirty="0">
                <a:solidFill>
                  <a:srgbClr val="FF0000"/>
                </a:solidFill>
              </a:rPr>
              <a:t> </a:t>
            </a:r>
            <a:r>
              <a:rPr lang="hr-HR" sz="2800" b="1" i="1" dirty="0" smtClean="0">
                <a:solidFill>
                  <a:srgbClr val="FF0000"/>
                </a:solidFill>
              </a:rPr>
              <a:t>Uđite!      </a:t>
            </a:r>
            <a:r>
              <a:rPr lang="hr-HR" sz="1600" dirty="0" smtClean="0">
                <a:solidFill>
                  <a:srgbClr val="FF0000"/>
                </a:solidFill>
              </a:rPr>
              <a:t>www.deutsch-vielspass.com</a:t>
            </a:r>
            <a:endParaRPr lang="hr-H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128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  der Karneval-karneval; der Käse-sir; die Kasse,die Kassen-blagajna;der Käufer, die Käufer-kupac; kennen- poznavati;  der Kindergarten,die Kindergärten- vrtić,obdanište; das Kinderzimmer, die Kinderzimmer- dječija soba; der Kirchturm,die Kirchtürme-crkveni toranj; die Klassenlehrerin, die Klassenlehrerin- razrednica; das Kleid, die Kleider-haljina; das Kleinformat,die Kleinformate-mali format,mala dimenzija; der Koch, die Köche- kuhar; der Kopf, die Köphe –glava; Kopfschmerzen haben-imati glavobolju; der Korb, die Körbe- košara,korpa; der Körper, die Körper- tijelo; der Körperteil, die Körperteile- dio tijela; korrigieren- korigirati, ispraviti; das Kostüm, die Kostüme- kostimi; die Küche, die Küchen-kuhinja; der Kuchen, die Kuchen – kolač; Kommt herein!- Uđite!      www.deutsch-vielspass.com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der Karneval-karneval; der Käse-sir; die Kasse,die Kassen-blagajna;der Käufer</dc:title>
  <dc:creator>Amel</dc:creator>
  <cp:lastModifiedBy>Amel</cp:lastModifiedBy>
  <cp:revision>7</cp:revision>
  <dcterms:created xsi:type="dcterms:W3CDTF">2022-05-23T18:54:17Z</dcterms:created>
  <dcterms:modified xsi:type="dcterms:W3CDTF">2022-05-23T19:58:18Z</dcterms:modified>
</cp:coreProperties>
</file>