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8CC780-3A64-429B-A44A-3E81A809086F}" type="datetimeFigureOut">
              <a:rPr lang="hr-HR" smtClean="0"/>
              <a:t>10.5.2022.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459FA5-5441-4004-9CD8-2B9F784D0EBC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0"/>
            <a:ext cx="6190456" cy="864096"/>
          </a:xfrm>
        </p:spPr>
        <p:txBody>
          <a:bodyPr>
            <a:normAutofit/>
          </a:bodyPr>
          <a:lstStyle/>
          <a:p>
            <a:r>
              <a:rPr lang="hr-HR" sz="2000" dirty="0" smtClean="0">
                <a:solidFill>
                  <a:srgbClr val="FFFF00"/>
                </a:solidFill>
              </a:rPr>
              <a:t>ODREĐENI I NEODREĐENI ČLAN</a:t>
            </a:r>
            <a:endParaRPr lang="hr-HR" sz="2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764704"/>
            <a:ext cx="8892480" cy="5661248"/>
          </a:xfrm>
        </p:spPr>
        <p:txBody>
          <a:bodyPr>
            <a:normAutofit/>
          </a:bodyPr>
          <a:lstStyle/>
          <a:p>
            <a:r>
              <a:rPr lang="hr-HR" b="1" u="sng" dirty="0">
                <a:solidFill>
                  <a:schemeClr val="tx1"/>
                </a:solidFill>
              </a:rPr>
              <a:t>NEODREĐENI ČLAN</a:t>
            </a:r>
            <a:endParaRPr lang="hr-HR" u="sng" dirty="0" smtClean="0">
              <a:solidFill>
                <a:schemeClr val="tx1"/>
              </a:solidFill>
            </a:endParaRPr>
          </a:p>
          <a:p>
            <a:r>
              <a:rPr lang="hr-HR" dirty="0" smtClean="0"/>
              <a:t>Hier ist </a:t>
            </a:r>
            <a:r>
              <a:rPr lang="hr-HR" dirty="0" smtClean="0">
                <a:solidFill>
                  <a:srgbClr val="FFFF00"/>
                </a:solidFill>
              </a:rPr>
              <a:t>ein Tisch</a:t>
            </a:r>
            <a:r>
              <a:rPr lang="hr-HR" b="1" dirty="0" smtClean="0"/>
              <a:t>. </a:t>
            </a:r>
            <a:r>
              <a:rPr lang="hr-HR" b="1" dirty="0"/>
              <a:t>Ovdje je  sto</a:t>
            </a:r>
            <a:r>
              <a:rPr lang="hr-HR" b="1" dirty="0" smtClean="0"/>
              <a:t>.</a:t>
            </a:r>
            <a:endParaRPr lang="hr-HR" dirty="0" smtClean="0"/>
          </a:p>
          <a:p>
            <a:r>
              <a:rPr lang="hr-HR" dirty="0" smtClean="0"/>
              <a:t> Das ist </a:t>
            </a:r>
            <a:r>
              <a:rPr lang="hr-HR" dirty="0" smtClean="0">
                <a:solidFill>
                  <a:srgbClr val="FFFF00"/>
                </a:solidFill>
              </a:rPr>
              <a:t>eine Tischlampe</a:t>
            </a:r>
            <a:r>
              <a:rPr lang="hr-HR" b="1" dirty="0" smtClean="0"/>
              <a:t>. </a:t>
            </a:r>
            <a:r>
              <a:rPr lang="hr-HR" b="1" dirty="0"/>
              <a:t>Ovo  je stolna lampa.</a:t>
            </a:r>
            <a:endParaRPr lang="hr-HR" dirty="0" smtClean="0"/>
          </a:p>
          <a:p>
            <a:r>
              <a:rPr lang="hr-HR" dirty="0" smtClean="0"/>
              <a:t> Das ist </a:t>
            </a:r>
            <a:r>
              <a:rPr lang="hr-HR" dirty="0" smtClean="0">
                <a:solidFill>
                  <a:srgbClr val="FFFF00"/>
                </a:solidFill>
              </a:rPr>
              <a:t>ein Hotelzimmer</a:t>
            </a:r>
            <a:r>
              <a:rPr lang="hr-HR" b="1" dirty="0" smtClean="0"/>
              <a:t>.  </a:t>
            </a:r>
            <a:r>
              <a:rPr lang="hr-HR" b="1" dirty="0"/>
              <a:t>Ovo je hotelska soba.</a:t>
            </a:r>
            <a:endParaRPr lang="hr-HR" dirty="0" smtClean="0"/>
          </a:p>
          <a:p>
            <a:r>
              <a:rPr lang="hr-HR" b="1" u="sng" dirty="0"/>
              <a:t>ODREĐENI ČLAN</a:t>
            </a:r>
            <a:endParaRPr lang="hr-HR" u="sng" dirty="0" smtClean="0"/>
          </a:p>
          <a:p>
            <a:r>
              <a:rPr lang="hr-HR" dirty="0" smtClean="0">
                <a:solidFill>
                  <a:srgbClr val="FFFF00"/>
                </a:solidFill>
              </a:rPr>
              <a:t>Der Tisch </a:t>
            </a:r>
            <a:r>
              <a:rPr lang="hr-HR" dirty="0" smtClean="0"/>
              <a:t>ist von Tante Bertha. </a:t>
            </a:r>
            <a:r>
              <a:rPr lang="hr-HR" b="1" dirty="0"/>
              <a:t>Sto je od tetke Berthe.</a:t>
            </a:r>
            <a:endParaRPr lang="hr-HR" dirty="0" smtClean="0"/>
          </a:p>
          <a:p>
            <a:r>
              <a:rPr lang="hr-HR" dirty="0" smtClean="0">
                <a:solidFill>
                  <a:srgbClr val="FFFF00"/>
                </a:solidFill>
              </a:rPr>
              <a:t>Die Tischlampe </a:t>
            </a:r>
            <a:r>
              <a:rPr lang="hr-HR" dirty="0" smtClean="0"/>
              <a:t>ist alt.  </a:t>
            </a:r>
            <a:r>
              <a:rPr lang="hr-HR" b="1" dirty="0"/>
              <a:t> Stona lampa je stara.</a:t>
            </a:r>
            <a:endParaRPr lang="hr-HR" dirty="0" smtClean="0"/>
          </a:p>
          <a:p>
            <a:r>
              <a:rPr lang="hr-HR" dirty="0" smtClean="0">
                <a:solidFill>
                  <a:srgbClr val="FFFF00"/>
                </a:solidFill>
              </a:rPr>
              <a:t>Das Hotelzimmer </a:t>
            </a:r>
            <a:r>
              <a:rPr lang="hr-HR" dirty="0" smtClean="0"/>
              <a:t>ist für Herrn Babić. </a:t>
            </a:r>
            <a:r>
              <a:rPr lang="hr-HR" b="1" dirty="0"/>
              <a:t>Hotelska soba je za gospodina Babića</a:t>
            </a:r>
            <a:r>
              <a:rPr lang="hr-HR" b="1" dirty="0" smtClean="0"/>
              <a:t>.</a:t>
            </a:r>
          </a:p>
          <a:p>
            <a:r>
              <a:rPr lang="hr-HR" b="1" dirty="0" smtClean="0">
                <a:solidFill>
                  <a:srgbClr val="FFFF00"/>
                </a:solidFill>
              </a:rPr>
              <a:t> </a:t>
            </a:r>
            <a:r>
              <a:rPr lang="hr-HR" b="1" dirty="0" smtClean="0">
                <a:solidFill>
                  <a:srgbClr val="FFFF00"/>
                </a:solidFill>
              </a:rPr>
              <a:t>      </a:t>
            </a:r>
            <a:r>
              <a:rPr lang="hr-HR" b="1" dirty="0" smtClean="0">
                <a:solidFill>
                  <a:srgbClr val="00B0F0"/>
                </a:solidFill>
              </a:rPr>
              <a:t>Njemački jezik-Viel Spaß      www.deutsc-vielspass.com</a:t>
            </a:r>
          </a:p>
          <a:p>
            <a:r>
              <a:rPr lang="hr-HR" dirty="0" smtClean="0"/>
              <a:t>                                                                                              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</TotalTime>
  <Words>13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ODREĐENI I NEODREĐENI ČLAN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ODREĐENI I NEODREĐENI ČLAN</dc:title>
  <dc:creator>Amel</dc:creator>
  <cp:lastModifiedBy>Amel</cp:lastModifiedBy>
  <cp:revision>2</cp:revision>
  <dcterms:created xsi:type="dcterms:W3CDTF">2022-05-10T08:58:27Z</dcterms:created>
  <dcterms:modified xsi:type="dcterms:W3CDTF">2022-05-10T09:10:22Z</dcterms:modified>
</cp:coreProperties>
</file>