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81BF-75C4-4255-BFFA-4097E99583CE}" type="datetimeFigureOut">
              <a:rPr lang="hr-HR" smtClean="0"/>
              <a:t>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0C10-FAF0-4522-BAC7-26ED909031D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81BF-75C4-4255-BFFA-4097E99583CE}" type="datetimeFigureOut">
              <a:rPr lang="hr-HR" smtClean="0"/>
              <a:t>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0C10-FAF0-4522-BAC7-26ED909031D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81BF-75C4-4255-BFFA-4097E99583CE}" type="datetimeFigureOut">
              <a:rPr lang="hr-HR" smtClean="0"/>
              <a:t>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0C10-FAF0-4522-BAC7-26ED909031D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81BF-75C4-4255-BFFA-4097E99583CE}" type="datetimeFigureOut">
              <a:rPr lang="hr-HR" smtClean="0"/>
              <a:t>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0C10-FAF0-4522-BAC7-26ED909031D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81BF-75C4-4255-BFFA-4097E99583CE}" type="datetimeFigureOut">
              <a:rPr lang="hr-HR" smtClean="0"/>
              <a:t>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0C10-FAF0-4522-BAC7-26ED909031D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81BF-75C4-4255-BFFA-4097E99583CE}" type="datetimeFigureOut">
              <a:rPr lang="hr-HR" smtClean="0"/>
              <a:t>8.5.2022.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0C10-FAF0-4522-BAC7-26ED909031D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81BF-75C4-4255-BFFA-4097E99583CE}" type="datetimeFigureOut">
              <a:rPr lang="hr-HR" smtClean="0"/>
              <a:t>8.5.2022.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0C10-FAF0-4522-BAC7-26ED909031D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81BF-75C4-4255-BFFA-4097E99583CE}" type="datetimeFigureOut">
              <a:rPr lang="hr-HR" smtClean="0"/>
              <a:t>8.5.2022.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0C10-FAF0-4522-BAC7-26ED909031D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81BF-75C4-4255-BFFA-4097E99583CE}" type="datetimeFigureOut">
              <a:rPr lang="hr-HR" smtClean="0"/>
              <a:t>8.5.2022.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0C10-FAF0-4522-BAC7-26ED909031D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81BF-75C4-4255-BFFA-4097E99583CE}" type="datetimeFigureOut">
              <a:rPr lang="hr-HR" smtClean="0"/>
              <a:t>8.5.2022.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0C10-FAF0-4522-BAC7-26ED909031D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81BF-75C4-4255-BFFA-4097E99583CE}" type="datetimeFigureOut">
              <a:rPr lang="hr-HR" smtClean="0"/>
              <a:t>8.5.2022.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B0C10-FAF0-4522-BAC7-26ED909031D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D81BF-75C4-4255-BFFA-4097E99583CE}" type="datetimeFigureOut">
              <a:rPr lang="hr-HR" smtClean="0"/>
              <a:t>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B0C10-FAF0-4522-BAC7-26ED909031D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6192688" cy="648071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00B050"/>
                </a:solidFill>
              </a:rPr>
              <a:t>PREZENT GLAGOLA </a:t>
            </a:r>
            <a:r>
              <a:rPr lang="hr-HR" sz="2400" u="sng" dirty="0" smtClean="0">
                <a:solidFill>
                  <a:srgbClr val="00B050"/>
                </a:solidFill>
              </a:rPr>
              <a:t>SEIN(BITI)</a:t>
            </a:r>
            <a:endParaRPr lang="hr-HR" u="sng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8964488" cy="6021288"/>
          </a:xfrm>
        </p:spPr>
        <p:txBody>
          <a:bodyPr>
            <a:normAutofit lnSpcReduction="10000"/>
          </a:bodyPr>
          <a:lstStyle/>
          <a:p>
            <a:pPr algn="l"/>
            <a:r>
              <a:rPr lang="hr-HR" sz="2800" dirty="0" smtClean="0">
                <a:solidFill>
                  <a:schemeClr val="tx1"/>
                </a:solidFill>
              </a:rPr>
              <a:t>sg.                         pl.</a:t>
            </a:r>
          </a:p>
          <a:p>
            <a:pPr algn="l"/>
            <a:r>
              <a:rPr lang="hr-HR" sz="2800" dirty="0" smtClean="0">
                <a:solidFill>
                  <a:schemeClr val="tx1"/>
                </a:solidFill>
              </a:rPr>
              <a:t>ich bin;                 wir sind;</a:t>
            </a:r>
          </a:p>
          <a:p>
            <a:pPr algn="l"/>
            <a:r>
              <a:rPr lang="hr-HR" sz="2800" dirty="0" smtClean="0">
                <a:solidFill>
                  <a:schemeClr val="tx1"/>
                </a:solidFill>
              </a:rPr>
              <a:t>du bist;                 ihr seid;</a:t>
            </a:r>
          </a:p>
          <a:p>
            <a:pPr algn="l"/>
            <a:r>
              <a:rPr lang="hr-HR" sz="2800" dirty="0" smtClean="0">
                <a:solidFill>
                  <a:schemeClr val="tx1"/>
                </a:solidFill>
              </a:rPr>
              <a:t>er,sie,es ist;          sie sind. Sie sind ( kad persiramo)</a:t>
            </a:r>
          </a:p>
          <a:p>
            <a:pPr algn="l"/>
            <a:r>
              <a:rPr lang="hr-HR" sz="2400" u="sng" dirty="0" smtClean="0">
                <a:solidFill>
                  <a:srgbClr val="00B050"/>
                </a:solidFill>
              </a:rPr>
              <a:t>2.lice singulara i plurala</a:t>
            </a:r>
          </a:p>
          <a:p>
            <a:pPr marL="514350" indent="-514350" algn="l"/>
            <a:r>
              <a:rPr lang="hr-HR" sz="2800" b="1" u="sng" dirty="0">
                <a:solidFill>
                  <a:schemeClr val="tx1"/>
                </a:solidFill>
              </a:rPr>
              <a:t> </a:t>
            </a:r>
            <a:r>
              <a:rPr lang="hr-HR" sz="2800" b="1" u="sng" dirty="0" smtClean="0">
                <a:solidFill>
                  <a:schemeClr val="tx1"/>
                </a:solidFill>
              </a:rPr>
              <a:t>     </a:t>
            </a:r>
            <a:r>
              <a:rPr lang="hr-HR" sz="2000" b="1" dirty="0" smtClean="0">
                <a:solidFill>
                  <a:schemeClr val="tx1"/>
                </a:solidFill>
              </a:rPr>
              <a:t>kod</a:t>
            </a:r>
            <a:r>
              <a:rPr lang="hr-HR" sz="2800" b="1" dirty="0" smtClean="0">
                <a:solidFill>
                  <a:schemeClr val="tx1"/>
                </a:solidFill>
              </a:rPr>
              <a:t> </a:t>
            </a:r>
            <a:r>
              <a:rPr lang="hr-HR" sz="2000" b="1" dirty="0" smtClean="0">
                <a:solidFill>
                  <a:schemeClr val="tx1"/>
                </a:solidFill>
              </a:rPr>
              <a:t>nekoga ostavljamo  s ‘ti’ upotrebljavamo u 2.licu singulara oblik: </a:t>
            </a:r>
            <a:r>
              <a:rPr lang="hr-HR" sz="2000" b="1" u="sng" dirty="0" smtClean="0">
                <a:solidFill>
                  <a:srgbClr val="00B050"/>
                </a:solidFill>
              </a:rPr>
              <a:t>bist; </a:t>
            </a:r>
            <a:r>
              <a:rPr lang="hr-HR" sz="2000" b="1" dirty="0" smtClean="0">
                <a:solidFill>
                  <a:schemeClr val="tx1"/>
                </a:solidFill>
              </a:rPr>
              <a:t>kod nekog oslovljavamo  s ‘vi’ kažemo: </a:t>
            </a:r>
            <a:r>
              <a:rPr lang="hr-HR" sz="2000" b="1" u="sng" dirty="0" smtClean="0">
                <a:solidFill>
                  <a:srgbClr val="00B050"/>
                </a:solidFill>
              </a:rPr>
              <a:t>Sie sind</a:t>
            </a:r>
            <a:r>
              <a:rPr lang="hr-HR" sz="2000" b="1" u="sng" dirty="0" smtClean="0">
                <a:solidFill>
                  <a:srgbClr val="FF0000"/>
                </a:solidFill>
              </a:rPr>
              <a:t>. </a:t>
            </a:r>
            <a:r>
              <a:rPr lang="hr-HR" sz="2000" b="1" dirty="0" smtClean="0">
                <a:solidFill>
                  <a:schemeClr val="tx1"/>
                </a:solidFill>
              </a:rPr>
              <a:t>Ovaj </a:t>
            </a:r>
            <a:r>
              <a:rPr lang="hr-HR" sz="2000" b="1" dirty="0" smtClean="0">
                <a:solidFill>
                  <a:srgbClr val="00B050"/>
                </a:solidFill>
              </a:rPr>
              <a:t>se  </a:t>
            </a:r>
            <a:r>
              <a:rPr lang="hr-HR" sz="2000" b="1" u="sng" dirty="0" smtClean="0">
                <a:solidFill>
                  <a:srgbClr val="00B050"/>
                </a:solidFill>
              </a:rPr>
              <a:t>Sie </a:t>
            </a:r>
            <a:r>
              <a:rPr lang="hr-HR" sz="2000" b="1" dirty="0" smtClean="0">
                <a:solidFill>
                  <a:schemeClr val="tx1"/>
                </a:solidFill>
              </a:rPr>
              <a:t>razlikuje od ( </a:t>
            </a:r>
            <a:r>
              <a:rPr lang="hr-HR" sz="2000" b="1" u="sng" dirty="0" smtClean="0">
                <a:solidFill>
                  <a:srgbClr val="00B050"/>
                </a:solidFill>
              </a:rPr>
              <a:t>sie-ona; </a:t>
            </a:r>
            <a:r>
              <a:rPr lang="hr-HR" sz="2000" b="1" u="sng" dirty="0" smtClean="0">
                <a:solidFill>
                  <a:srgbClr val="00B050"/>
                </a:solidFill>
              </a:rPr>
              <a:t>Sie –oni) pišu se velikim</a:t>
            </a:r>
            <a:r>
              <a:rPr lang="hr-HR" sz="2000" b="1" dirty="0" smtClean="0">
                <a:solidFill>
                  <a:srgbClr val="FF0000"/>
                </a:solidFill>
              </a:rPr>
              <a:t> početnim slovom.</a:t>
            </a:r>
          </a:p>
          <a:p>
            <a:pPr marL="514350" indent="-514350" algn="l"/>
            <a:r>
              <a:rPr lang="hr-HR" sz="2000" b="1" dirty="0" smtClean="0">
                <a:solidFill>
                  <a:schemeClr val="tx1"/>
                </a:solidFill>
              </a:rPr>
              <a:t>Za osobe koje  oslovljavamo s ‘ti’ upotrebljavamo u pluralu oblik ‘</a:t>
            </a:r>
            <a:r>
              <a:rPr lang="hr-HR" sz="2000" b="1" dirty="0" smtClean="0">
                <a:solidFill>
                  <a:srgbClr val="00B050"/>
                </a:solidFill>
              </a:rPr>
              <a:t>ihr’.</a:t>
            </a:r>
          </a:p>
          <a:p>
            <a:pPr marL="514350" indent="-514350" algn="l"/>
            <a:r>
              <a:rPr lang="hr-HR" sz="2000" b="1" dirty="0" smtClean="0">
                <a:solidFill>
                  <a:schemeClr val="tx1"/>
                </a:solidFill>
              </a:rPr>
              <a:t>Za  osobe koje oslovljavamo s ‘’vi’’ plural je jednak singularu: </a:t>
            </a:r>
            <a:r>
              <a:rPr lang="hr-HR" sz="2000" b="1" dirty="0" smtClean="0">
                <a:solidFill>
                  <a:srgbClr val="00B050"/>
                </a:solidFill>
              </a:rPr>
              <a:t>Sie sind.</a:t>
            </a:r>
          </a:p>
          <a:p>
            <a:pPr marL="514350" indent="-514350" algn="l"/>
            <a:r>
              <a:rPr lang="hr-HR" sz="2000" b="1" dirty="0">
                <a:solidFill>
                  <a:schemeClr val="tx1"/>
                </a:solidFill>
              </a:rPr>
              <a:t>G</a:t>
            </a:r>
            <a:r>
              <a:rPr lang="hr-HR" sz="2000" b="1" dirty="0" smtClean="0">
                <a:solidFill>
                  <a:schemeClr val="tx1"/>
                </a:solidFill>
              </a:rPr>
              <a:t>rupu osoba, u kojoj neke oslovljavamo sa ‘’du’’, a neke sa ‘’Sie’’ upotrebljavamo u pluralu ‘ihr’</a:t>
            </a:r>
          </a:p>
          <a:p>
            <a:pPr marL="514350" indent="-514350" algn="l"/>
            <a:r>
              <a:rPr lang="hr-HR" sz="2000" b="1" dirty="0" smtClean="0">
                <a:solidFill>
                  <a:srgbClr val="00B050"/>
                </a:solidFill>
              </a:rPr>
              <a:t>3.</a:t>
            </a:r>
            <a:r>
              <a:rPr lang="hr-HR" sz="2000" b="1" u="sng" dirty="0">
                <a:solidFill>
                  <a:srgbClr val="00B050"/>
                </a:solidFill>
              </a:rPr>
              <a:t> </a:t>
            </a:r>
            <a:r>
              <a:rPr lang="hr-HR" sz="2000" b="1" u="sng" dirty="0" smtClean="0">
                <a:solidFill>
                  <a:srgbClr val="00B050"/>
                </a:solidFill>
              </a:rPr>
              <a:t>lice singulara i plurala</a:t>
            </a:r>
          </a:p>
          <a:p>
            <a:pPr marL="514350" indent="-514350" algn="l"/>
            <a:r>
              <a:rPr lang="hr-HR" sz="2000" b="1" dirty="0" smtClean="0">
                <a:solidFill>
                  <a:schemeClr val="tx1"/>
                </a:solidFill>
              </a:rPr>
              <a:t>U  trećem licu singulara razlikuju se tri roda: muški, ženski i srednji. Plural je za tri roda jednak.</a:t>
            </a:r>
            <a:endParaRPr lang="hr-HR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0744" cy="850106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00B050"/>
                </a:solidFill>
              </a:rPr>
              <a:t>NEODREĐENI ČLAN</a:t>
            </a:r>
            <a:endParaRPr lang="hr-HR" sz="2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dirty="0" smtClean="0"/>
              <a:t>Hier ist ein Theater.  Dort ist ein Nachtbar.</a:t>
            </a:r>
          </a:p>
          <a:p>
            <a:pPr>
              <a:buNone/>
            </a:pPr>
            <a:r>
              <a:rPr lang="hr-HR" sz="2400" dirty="0" smtClean="0"/>
              <a:t>Rechts ist ein Kino.    Das ist eine Straße.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00B050"/>
                </a:solidFill>
              </a:rPr>
              <a:t>U njemačkom jeziku ispred imenice stoji član. Kada se imenica spominje prvi put</a:t>
            </a:r>
            <a:r>
              <a:rPr lang="hr-HR" sz="2400" b="1" dirty="0" smtClean="0">
                <a:solidFill>
                  <a:srgbClr val="00B050"/>
                </a:solidFill>
              </a:rPr>
              <a:t>, </a:t>
            </a:r>
            <a:r>
              <a:rPr lang="hr-HR" sz="2000" b="1" dirty="0" smtClean="0">
                <a:solidFill>
                  <a:srgbClr val="00B050"/>
                </a:solidFill>
              </a:rPr>
              <a:t>obično se upotrebljava neodređeni član , koji –ovisno o rodu imenice –glasi  </a:t>
            </a:r>
            <a:r>
              <a:rPr lang="hr-HR" sz="2000" b="1" dirty="0" smtClean="0"/>
              <a:t>ein </a:t>
            </a:r>
            <a:r>
              <a:rPr lang="hr-HR" sz="2000" b="1" dirty="0" smtClean="0">
                <a:solidFill>
                  <a:srgbClr val="00B050"/>
                </a:solidFill>
              </a:rPr>
              <a:t>ili</a:t>
            </a:r>
            <a:r>
              <a:rPr lang="hr-HR" sz="2000" b="1" dirty="0" smtClean="0"/>
              <a:t> eine. </a:t>
            </a:r>
            <a:r>
              <a:rPr lang="hr-HR" sz="2000" b="1" dirty="0" smtClean="0">
                <a:solidFill>
                  <a:srgbClr val="00B050"/>
                </a:solidFill>
              </a:rPr>
              <a:t>Rod imenice se ne može zaključiti prema bosanskom jeziku, pa imenicu treba učiti zajedno sa članom.</a:t>
            </a:r>
          </a:p>
          <a:p>
            <a:pPr>
              <a:buNone/>
            </a:pPr>
            <a:r>
              <a:rPr lang="hr-HR" sz="2800" dirty="0">
                <a:solidFill>
                  <a:srgbClr val="00B050"/>
                </a:solidFill>
              </a:rPr>
              <a:t> </a:t>
            </a:r>
            <a:r>
              <a:rPr lang="hr-HR" sz="2800" dirty="0" smtClean="0">
                <a:solidFill>
                  <a:srgbClr val="00B050"/>
                </a:solidFill>
              </a:rPr>
              <a:t>   </a:t>
            </a:r>
            <a:r>
              <a:rPr lang="hr-HR" sz="2400" dirty="0" smtClean="0">
                <a:solidFill>
                  <a:srgbClr val="00B050"/>
                </a:solidFill>
              </a:rPr>
              <a:t>POSVOJNA ZAMJENICA ISPRED IMENICE</a:t>
            </a:r>
          </a:p>
          <a:p>
            <a:pPr>
              <a:buNone/>
            </a:pPr>
            <a:r>
              <a:rPr lang="hr-HR" sz="2400" dirty="0" smtClean="0"/>
              <a:t>Das ist mein Balkon.  Das ist unser Balkon.</a:t>
            </a:r>
          </a:p>
          <a:p>
            <a:pPr>
              <a:buNone/>
            </a:pPr>
            <a:r>
              <a:rPr lang="hr-HR" sz="2400" dirty="0" smtClean="0"/>
              <a:t>Das ist meine Straße. Das ist unsere Straße.</a:t>
            </a:r>
          </a:p>
          <a:p>
            <a:pPr>
              <a:buNone/>
            </a:pPr>
            <a:r>
              <a:rPr lang="hr-HR" sz="2400" dirty="0" smtClean="0">
                <a:solidFill>
                  <a:srgbClr val="00B050"/>
                </a:solidFill>
              </a:rPr>
              <a:t>Kad ispred imenice stoji  posvojna zamjenica, ne upotrebljava se  član. Posvojna se zamjenica u nominativu upotrebljava  kao neodređeni član , ovisno o rodu imenice:</a:t>
            </a:r>
          </a:p>
          <a:p>
            <a:pPr>
              <a:buNone/>
            </a:pPr>
            <a:r>
              <a:rPr lang="hr-HR" sz="2400" dirty="0" smtClean="0">
                <a:solidFill>
                  <a:srgbClr val="00B050"/>
                </a:solidFill>
              </a:rPr>
              <a:t> </a:t>
            </a:r>
            <a:r>
              <a:rPr lang="hr-HR" sz="2400" dirty="0" smtClean="0"/>
              <a:t>ein</a:t>
            </a:r>
            <a:r>
              <a:rPr lang="hr-HR" sz="2400" dirty="0" smtClean="0">
                <a:solidFill>
                  <a:srgbClr val="00B050"/>
                </a:solidFill>
              </a:rPr>
              <a:t> Balkon- </a:t>
            </a:r>
            <a:r>
              <a:rPr lang="hr-HR" sz="2400" dirty="0" smtClean="0"/>
              <a:t>mein </a:t>
            </a:r>
            <a:r>
              <a:rPr lang="hr-HR" sz="2400" dirty="0" smtClean="0">
                <a:solidFill>
                  <a:srgbClr val="00B050"/>
                </a:solidFill>
              </a:rPr>
              <a:t>Balkon</a:t>
            </a:r>
          </a:p>
          <a:p>
            <a:pPr>
              <a:buNone/>
            </a:pPr>
            <a:r>
              <a:rPr lang="hr-HR" sz="2400" dirty="0" smtClean="0"/>
              <a:t>eine 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rgbClr val="00B050"/>
                </a:solidFill>
              </a:rPr>
              <a:t>Straße</a:t>
            </a:r>
            <a:r>
              <a:rPr lang="hr-HR" sz="2400" dirty="0" smtClean="0">
                <a:solidFill>
                  <a:srgbClr val="00B050"/>
                </a:solidFill>
              </a:rPr>
              <a:t>- </a:t>
            </a:r>
            <a:r>
              <a:rPr lang="hr-HR" sz="2400" dirty="0" smtClean="0"/>
              <a:t>meine Straße.</a:t>
            </a:r>
            <a:endParaRPr lang="hr-H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hr-H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hr-HR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299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PREZENT GLAGOLA SEIN(BITI)</vt:lpstr>
      <vt:lpstr>NEODREĐENI ČLAN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2.PREZENT GLAGOLA SEIN(BITI)</dc:title>
  <dc:creator>Amel</dc:creator>
  <cp:lastModifiedBy>Amel</cp:lastModifiedBy>
  <cp:revision>13</cp:revision>
  <dcterms:created xsi:type="dcterms:W3CDTF">2022-05-08T17:00:25Z</dcterms:created>
  <dcterms:modified xsi:type="dcterms:W3CDTF">2022-05-08T19:02:30Z</dcterms:modified>
</cp:coreProperties>
</file>