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73" d="100"/>
          <a:sy n="73" d="100"/>
        </p:scale>
        <p:origin x="-193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6769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1984-5005-4489-B4E1-4E1FA40B544C}" type="datetimeFigureOut">
              <a:rPr lang="hr-HR" smtClean="0"/>
              <a:t>28.5.2022.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7EC8-79F3-460E-A4A9-E086D7452E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1984-5005-4489-B4E1-4E1FA40B544C}" type="datetimeFigureOut">
              <a:rPr lang="hr-HR" smtClean="0"/>
              <a:t>28.5.2022.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7EC8-79F3-460E-A4A9-E086D7452E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1984-5005-4489-B4E1-4E1FA40B544C}" type="datetimeFigureOut">
              <a:rPr lang="hr-HR" smtClean="0"/>
              <a:t>28.5.2022.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7EC8-79F3-460E-A4A9-E086D7452E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1984-5005-4489-B4E1-4E1FA40B544C}" type="datetimeFigureOut">
              <a:rPr lang="hr-HR" smtClean="0"/>
              <a:t>28.5.2022.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7EC8-79F3-460E-A4A9-E086D7452E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1984-5005-4489-B4E1-4E1FA40B544C}" type="datetimeFigureOut">
              <a:rPr lang="hr-HR" smtClean="0"/>
              <a:t>28.5.2022.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7EC8-79F3-460E-A4A9-E086D7452E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1984-5005-4489-B4E1-4E1FA40B544C}" type="datetimeFigureOut">
              <a:rPr lang="hr-HR" smtClean="0"/>
              <a:t>28.5.2022.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7EC8-79F3-460E-A4A9-E086D7452E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1984-5005-4489-B4E1-4E1FA40B544C}" type="datetimeFigureOut">
              <a:rPr lang="hr-HR" smtClean="0"/>
              <a:t>28.5.2022.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7EC8-79F3-460E-A4A9-E086D7452E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1984-5005-4489-B4E1-4E1FA40B544C}" type="datetimeFigureOut">
              <a:rPr lang="hr-HR" smtClean="0"/>
              <a:t>28.5.2022.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7EC8-79F3-460E-A4A9-E086D7452E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1984-5005-4489-B4E1-4E1FA40B544C}" type="datetimeFigureOut">
              <a:rPr lang="hr-HR" smtClean="0"/>
              <a:t>28.5.2022.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7EC8-79F3-460E-A4A9-E086D7452E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1984-5005-4489-B4E1-4E1FA40B544C}" type="datetimeFigureOut">
              <a:rPr lang="hr-HR" smtClean="0"/>
              <a:t>28.5.2022.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7EC8-79F3-460E-A4A9-E086D7452E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1984-5005-4489-B4E1-4E1FA40B544C}" type="datetimeFigureOut">
              <a:rPr lang="hr-HR" smtClean="0"/>
              <a:t>28.5.2022.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7EC8-79F3-460E-A4A9-E086D7452E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F1984-5005-4489-B4E1-4E1FA40B544C}" type="datetimeFigureOut">
              <a:rPr lang="hr-HR" smtClean="0"/>
              <a:t>28.5.2022.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47EC8-79F3-460E-A4A9-E086D7452E92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463278"/>
            <a:ext cx="8229600" cy="6394722"/>
          </a:xfrm>
        </p:spPr>
        <p:txBody>
          <a:bodyPr>
            <a:normAutofit fontScale="90000"/>
          </a:bodyPr>
          <a:lstStyle/>
          <a:p>
            <a:pPr algn="l"/>
            <a:r>
              <a:rPr lang="hr-HR" sz="2800" dirty="0" smtClean="0">
                <a:solidFill>
                  <a:srgbClr val="00B0F0"/>
                </a:solidFill>
              </a:rPr>
              <a:t/>
            </a:r>
            <a:br>
              <a:rPr lang="hr-HR" sz="2800" dirty="0" smtClean="0">
                <a:solidFill>
                  <a:srgbClr val="00B0F0"/>
                </a:solidFill>
              </a:rPr>
            </a:br>
            <a:r>
              <a:rPr lang="hr-HR" sz="2800" dirty="0">
                <a:solidFill>
                  <a:srgbClr val="00B0F0"/>
                </a:solidFill>
              </a:rPr>
              <a:t/>
            </a:r>
            <a:br>
              <a:rPr lang="hr-HR" sz="2800" dirty="0">
                <a:solidFill>
                  <a:srgbClr val="00B0F0"/>
                </a:solidFill>
              </a:rPr>
            </a:br>
            <a:r>
              <a:rPr lang="hr-HR" sz="2800" dirty="0" smtClean="0">
                <a:solidFill>
                  <a:srgbClr val="00B0F0"/>
                </a:solidFill>
              </a:rPr>
              <a:t>                                         </a:t>
            </a:r>
            <a:r>
              <a:rPr lang="hr-HR" sz="2800" dirty="0">
                <a:solidFill>
                  <a:srgbClr val="00B0F0"/>
                </a:solidFill>
              </a:rPr>
              <a:t/>
            </a:r>
            <a:br>
              <a:rPr lang="hr-HR" sz="2800" dirty="0">
                <a:solidFill>
                  <a:srgbClr val="00B0F0"/>
                </a:solidFill>
              </a:rPr>
            </a:b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br>
              <a:rPr lang="hr-HR" sz="2800" b="1" dirty="0" smtClean="0">
                <a:solidFill>
                  <a:srgbClr val="FF0000"/>
                </a:solidFill>
              </a:rPr>
            </a:br>
            <a:r>
              <a:rPr lang="hr-HR" sz="2800" b="1" dirty="0" smtClean="0">
                <a:solidFill>
                  <a:srgbClr val="FF0000"/>
                </a:solidFill>
              </a:rPr>
              <a:t> </a:t>
            </a:r>
            <a:r>
              <a:rPr lang="hr-HR" sz="3600" b="1" dirty="0">
                <a:solidFill>
                  <a:srgbClr val="FF0000"/>
                </a:solidFill>
              </a:rPr>
              <a:t>1</a:t>
            </a:r>
            <a:r>
              <a:rPr lang="hr-HR" sz="3600" b="1" dirty="0" smtClean="0">
                <a:solidFill>
                  <a:srgbClr val="FF0000"/>
                </a:solidFill>
              </a:rPr>
              <a:t>.Ich bin dafür</a:t>
            </a:r>
            <a:r>
              <a:rPr lang="hr-HR" sz="3600" b="1" dirty="0" smtClean="0"/>
              <a:t>. /Ja sam za to. </a:t>
            </a:r>
            <a:r>
              <a:rPr lang="hr-HR" sz="2800" b="1" dirty="0">
                <a:solidFill>
                  <a:srgbClr val="FF0000"/>
                </a:solidFill>
              </a:rPr>
              <a:t/>
            </a:r>
            <a:br>
              <a:rPr lang="hr-HR" sz="2800" b="1" dirty="0">
                <a:solidFill>
                  <a:srgbClr val="FF0000"/>
                </a:solidFill>
              </a:rPr>
            </a:br>
            <a:r>
              <a:rPr lang="hr-HR" sz="3600" b="1" dirty="0">
                <a:solidFill>
                  <a:srgbClr val="FF0000"/>
                </a:solidFill>
              </a:rPr>
              <a:t>2</a:t>
            </a:r>
            <a:r>
              <a:rPr lang="hr-HR" sz="3600" b="1" dirty="0" smtClean="0">
                <a:solidFill>
                  <a:srgbClr val="FF0000"/>
                </a:solidFill>
              </a:rPr>
              <a:t>.Ich bin einverstanden</a:t>
            </a:r>
            <a:r>
              <a:rPr lang="hr-HR" sz="3600" b="1" dirty="0" smtClean="0"/>
              <a:t>. /Slažem se. </a:t>
            </a:r>
            <a:r>
              <a:rPr lang="hr-HR" sz="2800" dirty="0" smtClean="0">
                <a:solidFill>
                  <a:srgbClr val="00B0F0"/>
                </a:solidFill>
              </a:rPr>
              <a:t/>
            </a:r>
            <a:br>
              <a:rPr lang="hr-HR" sz="2800" dirty="0" smtClean="0">
                <a:solidFill>
                  <a:srgbClr val="00B0F0"/>
                </a:solidFill>
              </a:rPr>
            </a:br>
            <a:r>
              <a:rPr lang="hr-HR" sz="3600" b="1" dirty="0">
                <a:solidFill>
                  <a:srgbClr val="FF0000"/>
                </a:solidFill>
              </a:rPr>
              <a:t>3</a:t>
            </a:r>
            <a:r>
              <a:rPr lang="hr-HR" sz="3600" b="1" dirty="0" smtClean="0">
                <a:solidFill>
                  <a:srgbClr val="FF0000"/>
                </a:solidFill>
              </a:rPr>
              <a:t>.Bis bald </a:t>
            </a:r>
            <a:r>
              <a:rPr lang="hr-HR" sz="3600" b="1" dirty="0" smtClean="0"/>
              <a:t>./Vidimo se.</a:t>
            </a:r>
            <a:br>
              <a:rPr lang="hr-HR" sz="3600" b="1" dirty="0" smtClean="0"/>
            </a:br>
            <a:r>
              <a:rPr lang="hr-HR" sz="3600" b="1" dirty="0" smtClean="0">
                <a:solidFill>
                  <a:srgbClr val="FF0000"/>
                </a:solidFill>
              </a:rPr>
              <a:t>4.Bis morgen</a:t>
            </a:r>
            <a:r>
              <a:rPr lang="hr-HR" sz="3600" b="1" dirty="0" smtClean="0"/>
              <a:t> ./Do sutra.</a:t>
            </a:r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3600" b="1" dirty="0">
                <a:solidFill>
                  <a:srgbClr val="FF0000"/>
                </a:solidFill>
              </a:rPr>
              <a:t>5</a:t>
            </a:r>
            <a:r>
              <a:rPr lang="hr-HR" sz="3600" b="1" dirty="0" smtClean="0">
                <a:solidFill>
                  <a:srgbClr val="FF0000"/>
                </a:solidFill>
              </a:rPr>
              <a:t>.Ich glaube nicht</a:t>
            </a:r>
            <a:r>
              <a:rPr lang="hr-HR" sz="3600" b="1" dirty="0" smtClean="0"/>
              <a:t>. / Ne vjerujem</a:t>
            </a:r>
            <a:r>
              <a:rPr lang="hr-HR" sz="3600" dirty="0" smtClean="0"/>
              <a:t>. </a:t>
            </a:r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3600" b="1" dirty="0">
                <a:solidFill>
                  <a:srgbClr val="FF0000"/>
                </a:solidFill>
              </a:rPr>
              <a:t>6</a:t>
            </a:r>
            <a:r>
              <a:rPr lang="hr-HR" sz="3600" b="1" dirty="0" smtClean="0">
                <a:solidFill>
                  <a:srgbClr val="FF0000"/>
                </a:solidFill>
              </a:rPr>
              <a:t>.Bis später </a:t>
            </a:r>
            <a:r>
              <a:rPr lang="hr-HR" sz="3600" b="1" dirty="0" smtClean="0"/>
              <a:t>./ Vidimo se kasnije.</a:t>
            </a:r>
            <a:br>
              <a:rPr lang="hr-HR" sz="3600" b="1" dirty="0" smtClean="0"/>
            </a:br>
            <a:r>
              <a:rPr lang="hr-HR" sz="3600" b="1" dirty="0">
                <a:solidFill>
                  <a:srgbClr val="FF0000"/>
                </a:solidFill>
              </a:rPr>
              <a:t>7</a:t>
            </a:r>
            <a:r>
              <a:rPr lang="hr-HR" sz="3600" b="1" dirty="0" smtClean="0">
                <a:solidFill>
                  <a:srgbClr val="FF0000"/>
                </a:solidFill>
              </a:rPr>
              <a:t>.Ich auch nicht </a:t>
            </a:r>
            <a:r>
              <a:rPr lang="hr-HR" sz="3600" b="1" dirty="0" smtClean="0"/>
              <a:t>./Neću ni ja.</a:t>
            </a:r>
            <a:br>
              <a:rPr lang="hr-HR" sz="3600" b="1" dirty="0" smtClean="0"/>
            </a:br>
            <a:r>
              <a:rPr lang="hr-HR" sz="3600" b="1" dirty="0" smtClean="0">
                <a:solidFill>
                  <a:srgbClr val="FF0000"/>
                </a:solidFill>
              </a:rPr>
              <a:t>8.Ich bin dran</a:t>
            </a:r>
            <a:r>
              <a:rPr lang="hr-HR" sz="3600" b="1" dirty="0" smtClean="0"/>
              <a:t>. /Ja sam na redu.</a:t>
            </a: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b="1" dirty="0">
                <a:solidFill>
                  <a:srgbClr val="FF0000"/>
                </a:solidFill>
              </a:rPr>
              <a:t>9</a:t>
            </a:r>
            <a:r>
              <a:rPr lang="hr-HR" sz="3600" b="1" dirty="0" smtClean="0">
                <a:solidFill>
                  <a:srgbClr val="FF0000"/>
                </a:solidFill>
              </a:rPr>
              <a:t>.Ich hei</a:t>
            </a:r>
            <a:r>
              <a:rPr lang="hr-HR" sz="3600" b="1" dirty="0" smtClean="0">
                <a:solidFill>
                  <a:srgbClr val="FF0000"/>
                </a:solidFill>
                <a:latin typeface="Calibri"/>
              </a:rPr>
              <a:t>ɞe Frank</a:t>
            </a:r>
            <a:r>
              <a:rPr lang="hr-HR" sz="3600" b="1" dirty="0" smtClean="0">
                <a:latin typeface="Calibri"/>
              </a:rPr>
              <a:t>. Ja se zovem Frank.</a:t>
            </a:r>
            <a:br>
              <a:rPr lang="hr-HR" sz="3600" b="1" dirty="0" smtClean="0">
                <a:latin typeface="Calibri"/>
              </a:rPr>
            </a:br>
            <a:r>
              <a:rPr lang="hr-HR" sz="3600" b="1" dirty="0" smtClean="0">
                <a:solidFill>
                  <a:srgbClr val="FF0000"/>
                </a:solidFill>
                <a:latin typeface="Calibri"/>
              </a:rPr>
              <a:t>10.Ich komme aus</a:t>
            </a:r>
            <a:r>
              <a:rPr lang="hr-HR" sz="3600" b="1" dirty="0" smtClean="0">
                <a:latin typeface="Calibri"/>
              </a:rPr>
              <a:t>.../ Ja dolazim iz...</a:t>
            </a:r>
            <a:br>
              <a:rPr lang="hr-HR" sz="3600" b="1" dirty="0" smtClean="0">
                <a:latin typeface="Calibri"/>
              </a:rPr>
            </a:br>
            <a:r>
              <a:rPr lang="hr-HR" sz="3600" b="1" dirty="0" smtClean="0">
                <a:solidFill>
                  <a:srgbClr val="FF0000"/>
                </a:solidFill>
              </a:rPr>
              <a:t>11.Ab jetzt</a:t>
            </a:r>
            <a:r>
              <a:rPr lang="hr-HR" sz="3600" b="1" dirty="0" smtClean="0"/>
              <a:t>. /Od sada.</a:t>
            </a:r>
            <a:br>
              <a:rPr lang="hr-HR" sz="3600" b="1" dirty="0" smtClean="0"/>
            </a:br>
            <a:r>
              <a:rPr lang="hr-HR" sz="3600" b="1" dirty="0" smtClean="0">
                <a:solidFill>
                  <a:srgbClr val="FF0000"/>
                </a:solidFill>
              </a:rPr>
              <a:t>12</a:t>
            </a:r>
            <a:r>
              <a:rPr lang="hr-HR" sz="3600" b="1" dirty="0" smtClean="0">
                <a:solidFill>
                  <a:srgbClr val="FF0000"/>
                </a:solidFill>
              </a:rPr>
              <a:t>.Ab heute </a:t>
            </a:r>
            <a:r>
              <a:rPr lang="hr-HR" sz="3600" b="1" dirty="0" smtClean="0"/>
              <a:t>. /Od danas. </a:t>
            </a:r>
            <a:br>
              <a:rPr lang="hr-HR" sz="3600" b="1" dirty="0" smtClean="0"/>
            </a:b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 smtClean="0"/>
              <a:t/>
            </a:r>
            <a:br>
              <a:rPr lang="hr-HR" sz="3600" dirty="0" smtClean="0"/>
            </a:br>
            <a:endParaRPr lang="hr-HR" sz="3600" dirty="0"/>
          </a:p>
        </p:txBody>
      </p:sp>
      <p:sp>
        <p:nvSpPr>
          <p:cNvPr id="5" name="Rectangle 4"/>
          <p:cNvSpPr/>
          <p:nvPr/>
        </p:nvSpPr>
        <p:spPr>
          <a:xfrm>
            <a:off x="8244408" y="566124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0152" y="476672"/>
            <a:ext cx="2886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NIVO A1</a:t>
            </a:r>
            <a:endParaRPr lang="hr-H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5875519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hr-HR" sz="3200" dirty="0" smtClean="0">
                <a:solidFill>
                  <a:srgbClr val="00B0F0"/>
                </a:solidFill>
              </a:rPr>
              <a:t>100 rečenica na njemačkom jeziku</a:t>
            </a:r>
            <a:endParaRPr lang="en-US" sz="32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algn="l"/>
            <a:r>
              <a:rPr lang="hr-HR" sz="2700" b="1" dirty="0" smtClean="0">
                <a:solidFill>
                  <a:srgbClr val="FF0000"/>
                </a:solidFill>
              </a:rPr>
              <a:t>13. Ich scherze nur. </a:t>
            </a:r>
            <a:r>
              <a:rPr lang="hr-HR" sz="2700" b="1" dirty="0" smtClean="0"/>
              <a:t>/ Ja se šalim.</a:t>
            </a:r>
            <a:br>
              <a:rPr lang="hr-HR" sz="2700" b="1" dirty="0" smtClean="0"/>
            </a:br>
            <a:r>
              <a:rPr lang="hr-HR" sz="2700" b="1" dirty="0" smtClean="0">
                <a:solidFill>
                  <a:srgbClr val="FF0000"/>
                </a:solidFill>
              </a:rPr>
              <a:t>14. Jetzt verstehe ich! </a:t>
            </a:r>
            <a:r>
              <a:rPr lang="hr-HR" sz="2700" b="1" dirty="0" smtClean="0"/>
              <a:t>/Sad razumijem. </a:t>
            </a:r>
            <a:r>
              <a:rPr lang="hr-HR" sz="2700" b="1" dirty="0" smtClean="0">
                <a:solidFill>
                  <a:srgbClr val="FF0000"/>
                </a:solidFill>
              </a:rPr>
              <a:t/>
            </a:r>
            <a:br>
              <a:rPr lang="hr-HR" sz="2700" b="1" dirty="0" smtClean="0">
                <a:solidFill>
                  <a:srgbClr val="FF0000"/>
                </a:solidFill>
              </a:rPr>
            </a:br>
            <a:r>
              <a:rPr lang="hr-HR" sz="2700" b="1" dirty="0" smtClean="0">
                <a:solidFill>
                  <a:srgbClr val="FF0000"/>
                </a:solidFill>
              </a:rPr>
              <a:t>15.Entschuldigung</a:t>
            </a:r>
            <a:r>
              <a:rPr lang="hr-HR" sz="2700" b="1" dirty="0">
                <a:solidFill>
                  <a:srgbClr val="FF0000"/>
                </a:solidFill>
              </a:rPr>
              <a:t>, das habe ich nicht verstanden. </a:t>
            </a:r>
            <a:r>
              <a:rPr lang="hr-HR" sz="2700" b="1" dirty="0" smtClean="0">
                <a:solidFill>
                  <a:srgbClr val="FF0000"/>
                </a:solidFill>
              </a:rPr>
              <a:t/>
            </a:r>
            <a:br>
              <a:rPr lang="hr-HR" sz="2700" b="1" dirty="0" smtClean="0">
                <a:solidFill>
                  <a:srgbClr val="FF0000"/>
                </a:solidFill>
              </a:rPr>
            </a:br>
            <a:r>
              <a:rPr lang="hr-HR" sz="2700" b="1" dirty="0" smtClean="0"/>
              <a:t>/</a:t>
            </a:r>
            <a:r>
              <a:rPr lang="hr-HR" sz="2700" b="1" dirty="0"/>
              <a:t>Žao mi je nisam razumio. </a:t>
            </a:r>
            <a:r>
              <a:rPr lang="hr-HR" sz="2700" b="1" dirty="0" smtClean="0">
                <a:solidFill>
                  <a:srgbClr val="FF0000"/>
                </a:solidFill>
              </a:rPr>
              <a:t/>
            </a:r>
            <a:br>
              <a:rPr lang="hr-HR" sz="2700" b="1" dirty="0" smtClean="0">
                <a:solidFill>
                  <a:srgbClr val="FF0000"/>
                </a:solidFill>
              </a:rPr>
            </a:br>
            <a:r>
              <a:rPr lang="hr-HR" sz="2700" b="1" dirty="0" smtClean="0">
                <a:solidFill>
                  <a:srgbClr val="FF0000"/>
                </a:solidFill>
              </a:rPr>
              <a:t>16. </a:t>
            </a:r>
            <a:r>
              <a:rPr lang="hr-HR" sz="2700" b="1" dirty="0">
                <a:solidFill>
                  <a:srgbClr val="FF0000"/>
                </a:solidFill>
              </a:rPr>
              <a:t>Ich weiɞ (es) nicht. </a:t>
            </a:r>
            <a:r>
              <a:rPr lang="hr-HR" sz="2700" b="1" dirty="0"/>
              <a:t>/Ne znam. </a:t>
            </a:r>
            <a:r>
              <a:rPr lang="hr-HR" sz="2700" b="1" dirty="0" smtClean="0">
                <a:solidFill>
                  <a:srgbClr val="FF0000"/>
                </a:solidFill>
              </a:rPr>
              <a:t/>
            </a:r>
            <a:br>
              <a:rPr lang="hr-HR" sz="2700" b="1" dirty="0" smtClean="0">
                <a:solidFill>
                  <a:srgbClr val="FF0000"/>
                </a:solidFill>
              </a:rPr>
            </a:br>
            <a:r>
              <a:rPr lang="hr-HR" sz="2700" b="1" dirty="0" smtClean="0">
                <a:solidFill>
                  <a:srgbClr val="FF0000"/>
                </a:solidFill>
              </a:rPr>
              <a:t>17.Wie komme ich dahin? </a:t>
            </a:r>
            <a:r>
              <a:rPr lang="hr-HR" sz="2700" b="1" dirty="0" smtClean="0"/>
              <a:t>/Kako da dođem tamo?</a:t>
            </a:r>
            <a:br>
              <a:rPr lang="hr-HR" sz="2700" b="1" dirty="0" smtClean="0"/>
            </a:br>
            <a:r>
              <a:rPr lang="hr-HR" sz="2700" b="1" dirty="0" smtClean="0">
                <a:solidFill>
                  <a:srgbClr val="FF0000"/>
                </a:solidFill>
              </a:rPr>
              <a:t>18.Ich </a:t>
            </a:r>
            <a:r>
              <a:rPr lang="hr-HR" sz="2700" b="1" dirty="0">
                <a:solidFill>
                  <a:srgbClr val="FF0000"/>
                </a:solidFill>
              </a:rPr>
              <a:t>wȕnsche  dir gute Besserung</a:t>
            </a:r>
            <a:r>
              <a:rPr lang="hr-HR" sz="2700" dirty="0">
                <a:solidFill>
                  <a:srgbClr val="FF0000"/>
                </a:solidFill>
              </a:rPr>
              <a:t>. </a:t>
            </a:r>
            <a:r>
              <a:rPr lang="hr-HR" sz="2700" dirty="0" smtClean="0">
                <a:solidFill>
                  <a:srgbClr val="FF0000"/>
                </a:solidFill>
              </a:rPr>
              <a:t/>
            </a:r>
            <a:br>
              <a:rPr lang="hr-HR" sz="2700" dirty="0" smtClean="0">
                <a:solidFill>
                  <a:srgbClr val="FF0000"/>
                </a:solidFill>
              </a:rPr>
            </a:br>
            <a:r>
              <a:rPr lang="hr-HR" sz="2700" b="1" dirty="0" smtClean="0"/>
              <a:t>/</a:t>
            </a:r>
            <a:r>
              <a:rPr lang="hr-HR" sz="2700" b="1" dirty="0"/>
              <a:t>Želim ti brz oporavak. </a:t>
            </a:r>
            <a:r>
              <a:rPr lang="hr-HR" sz="2700" b="1" dirty="0" smtClean="0"/>
              <a:t/>
            </a:r>
            <a:br>
              <a:rPr lang="hr-HR" sz="2700" b="1" dirty="0" smtClean="0"/>
            </a:br>
            <a:r>
              <a:rPr lang="hr-HR" sz="2700" b="1" dirty="0" smtClean="0">
                <a:solidFill>
                  <a:srgbClr val="FF0000"/>
                </a:solidFill>
              </a:rPr>
              <a:t>19. Ich bin aus Österreich. </a:t>
            </a:r>
            <a:r>
              <a:rPr lang="hr-HR" sz="2700" b="1" dirty="0" smtClean="0"/>
              <a:t>/ Ja sam iz Austrije.</a:t>
            </a:r>
            <a:br>
              <a:rPr lang="hr-HR" sz="2700" b="1" dirty="0" smtClean="0"/>
            </a:br>
            <a:r>
              <a:rPr lang="hr-HR" sz="2700" b="1" dirty="0" smtClean="0">
                <a:solidFill>
                  <a:srgbClr val="FF0000"/>
                </a:solidFill>
              </a:rPr>
              <a:t>20. Ich verstehe nicht. </a:t>
            </a:r>
            <a:r>
              <a:rPr lang="hr-HR" sz="2700" b="1" dirty="0" smtClean="0"/>
              <a:t>/ Ne razumijem.</a:t>
            </a:r>
            <a:br>
              <a:rPr lang="hr-HR" sz="2700" b="1" dirty="0" smtClean="0"/>
            </a:br>
            <a:r>
              <a:rPr lang="hr-HR" sz="2700" b="1" dirty="0" smtClean="0">
                <a:solidFill>
                  <a:srgbClr val="FF0000"/>
                </a:solidFill>
              </a:rPr>
              <a:t>21.Ich interessiere mich f</a:t>
            </a:r>
            <a:r>
              <a:rPr lang="hr-HR" sz="2700" b="1" dirty="0" smtClean="0">
                <a:solidFill>
                  <a:srgbClr val="FF0000"/>
                </a:solidFill>
                <a:latin typeface="Calibri"/>
              </a:rPr>
              <a:t>ȕr...</a:t>
            </a:r>
            <a:r>
              <a:rPr lang="hr-HR" sz="2700" b="1" dirty="0" smtClean="0">
                <a:latin typeface="Calibri"/>
              </a:rPr>
              <a:t>/Zainteresovan sam za...</a:t>
            </a:r>
            <a:br>
              <a:rPr lang="hr-HR" sz="2700" b="1" dirty="0" smtClean="0">
                <a:latin typeface="Calibri"/>
              </a:rPr>
            </a:br>
            <a:r>
              <a:rPr lang="hr-HR" sz="2700" b="1" dirty="0" smtClean="0">
                <a:solidFill>
                  <a:srgbClr val="FF0000"/>
                </a:solidFill>
                <a:latin typeface="Calibri"/>
              </a:rPr>
              <a:t>22.Woher kommen Sie? </a:t>
            </a:r>
            <a:r>
              <a:rPr lang="hr-HR" sz="2700" b="1" dirty="0" smtClean="0">
                <a:latin typeface="Calibri"/>
              </a:rPr>
              <a:t>Odakle dolazite?</a:t>
            </a:r>
            <a:br>
              <a:rPr lang="hr-HR" sz="2700" b="1" dirty="0" smtClean="0">
                <a:latin typeface="Calibri"/>
              </a:rPr>
            </a:br>
            <a:r>
              <a:rPr lang="hr-HR" sz="2700" b="1" dirty="0" smtClean="0">
                <a:solidFill>
                  <a:srgbClr val="FF0000"/>
                </a:solidFill>
                <a:latin typeface="Calibri"/>
              </a:rPr>
              <a:t>23.Zu Hause. </a:t>
            </a:r>
            <a:r>
              <a:rPr lang="hr-HR" sz="2700" b="1" dirty="0" smtClean="0">
                <a:latin typeface="Calibri"/>
              </a:rPr>
              <a:t>Kod kuće.</a:t>
            </a:r>
            <a:r>
              <a:rPr lang="hr-HR" sz="2700" b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b="1" dirty="0" smtClean="0">
                <a:solidFill>
                  <a:srgbClr val="FF0000"/>
                </a:solidFill>
              </a:rPr>
              <a:t>24</a:t>
            </a:r>
            <a:r>
              <a:rPr lang="hr-HR" sz="2800" b="1" dirty="0" smtClean="0">
                <a:solidFill>
                  <a:srgbClr val="FF0000"/>
                </a:solidFill>
              </a:rPr>
              <a:t>.Ich habe keine Ahnung. </a:t>
            </a:r>
            <a:r>
              <a:rPr lang="hr-HR" sz="2800" b="1" dirty="0" smtClean="0"/>
              <a:t>/ Nemam pojma.</a:t>
            </a:r>
            <a:br>
              <a:rPr lang="hr-HR" sz="2800" b="1" dirty="0" smtClean="0"/>
            </a:br>
            <a:r>
              <a:rPr lang="hr-HR" sz="2800" b="1" dirty="0" smtClean="0">
                <a:solidFill>
                  <a:srgbClr val="FF0000"/>
                </a:solidFill>
              </a:rPr>
              <a:t>25</a:t>
            </a:r>
            <a:r>
              <a:rPr lang="hr-HR" sz="2800" b="1" dirty="0" smtClean="0">
                <a:solidFill>
                  <a:srgbClr val="FF0000"/>
                </a:solidFill>
              </a:rPr>
              <a:t>. Ich bin schon unterwegs! </a:t>
            </a:r>
            <a:r>
              <a:rPr lang="hr-HR" sz="2800" b="1" dirty="0" smtClean="0"/>
              <a:t>/ Ja sam već krenuo!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16416" y="566124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52255" y="0"/>
            <a:ext cx="21661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NIVO A1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669360"/>
          </a:xfrm>
        </p:spPr>
        <p:txBody>
          <a:bodyPr>
            <a:normAutofit/>
          </a:bodyPr>
          <a:lstStyle/>
          <a:p>
            <a:pPr algn="l"/>
            <a:r>
              <a:rPr lang="hr-HR" sz="3200" b="1" dirty="0" smtClean="0">
                <a:solidFill>
                  <a:srgbClr val="FF0000"/>
                </a:solidFill>
              </a:rPr>
              <a:t>26. </a:t>
            </a:r>
            <a:r>
              <a:rPr lang="hr-HR" sz="3200" b="1" dirty="0">
                <a:solidFill>
                  <a:srgbClr val="FF0000"/>
                </a:solidFill>
              </a:rPr>
              <a:t>Wie geht’s? </a:t>
            </a:r>
            <a:r>
              <a:rPr lang="hr-HR" sz="3200" b="1" dirty="0"/>
              <a:t>/Kako si? </a:t>
            </a:r>
            <a:r>
              <a:rPr lang="hr-HR" sz="3200" b="1" dirty="0" smtClean="0">
                <a:solidFill>
                  <a:srgbClr val="FF0000"/>
                </a:solidFill>
              </a:rPr>
              <a:t/>
            </a:r>
            <a:br>
              <a:rPr lang="hr-HR" sz="3200" b="1" dirty="0" smtClean="0">
                <a:solidFill>
                  <a:srgbClr val="FF0000"/>
                </a:solidFill>
              </a:rPr>
            </a:br>
            <a:r>
              <a:rPr lang="hr-HR" sz="3200" b="1" dirty="0" smtClean="0">
                <a:solidFill>
                  <a:srgbClr val="FF0000"/>
                </a:solidFill>
              </a:rPr>
              <a:t>27. Zu sp</a:t>
            </a:r>
            <a:r>
              <a:rPr lang="hr-HR" sz="3200" b="1" dirty="0" smtClean="0">
                <a:solidFill>
                  <a:srgbClr val="FF0000"/>
                </a:solidFill>
                <a:latin typeface="Calibri"/>
              </a:rPr>
              <a:t>ȁt.</a:t>
            </a:r>
            <a:r>
              <a:rPr lang="hr-HR" sz="3200" b="1" dirty="0" smtClean="0">
                <a:latin typeface="Calibri"/>
              </a:rPr>
              <a:t>/Prekasno.</a:t>
            </a:r>
            <a:br>
              <a:rPr lang="hr-HR" sz="3200" b="1" dirty="0" smtClean="0">
                <a:latin typeface="Calibri"/>
              </a:rPr>
            </a:br>
            <a:r>
              <a:rPr lang="hr-HR" sz="3200" b="1" dirty="0" smtClean="0">
                <a:solidFill>
                  <a:srgbClr val="FF0000"/>
                </a:solidFill>
                <a:latin typeface="Calibri"/>
              </a:rPr>
              <a:t>28. Guten Tag. </a:t>
            </a:r>
            <a:r>
              <a:rPr lang="hr-HR" sz="3200" b="1" dirty="0" smtClean="0">
                <a:latin typeface="Calibri"/>
              </a:rPr>
              <a:t>/Dobar dan.</a:t>
            </a:r>
            <a:br>
              <a:rPr lang="hr-HR" sz="3200" b="1" dirty="0" smtClean="0">
                <a:latin typeface="Calibri"/>
              </a:rPr>
            </a:br>
            <a:r>
              <a:rPr lang="hr-HR" sz="3200" b="1" dirty="0" smtClean="0">
                <a:solidFill>
                  <a:srgbClr val="FF0000"/>
                </a:solidFill>
              </a:rPr>
              <a:t>29. </a:t>
            </a:r>
            <a:r>
              <a:rPr lang="hr-HR" sz="3200" b="1" dirty="0">
                <a:solidFill>
                  <a:srgbClr val="FF0000"/>
                </a:solidFill>
              </a:rPr>
              <a:t>Wie alt bist du? </a:t>
            </a:r>
            <a:r>
              <a:rPr lang="hr-HR" sz="3200" b="1" dirty="0"/>
              <a:t>/Koliko imaš godina? </a:t>
            </a:r>
            <a:r>
              <a:rPr lang="hr-HR" sz="3200" b="1" dirty="0" smtClean="0">
                <a:latin typeface="Calibri"/>
              </a:rPr>
              <a:t/>
            </a:r>
            <a:br>
              <a:rPr lang="hr-HR" sz="3200" b="1" dirty="0" smtClean="0">
                <a:latin typeface="Calibri"/>
              </a:rPr>
            </a:br>
            <a:r>
              <a:rPr lang="hr-HR" sz="3200" b="1" dirty="0" smtClean="0">
                <a:solidFill>
                  <a:srgbClr val="FF0000"/>
                </a:solidFill>
                <a:latin typeface="Calibri"/>
              </a:rPr>
              <a:t>30. Den ganzen Tag. </a:t>
            </a:r>
            <a:r>
              <a:rPr lang="hr-HR" sz="3200" b="1" dirty="0" smtClean="0">
                <a:latin typeface="Calibri"/>
              </a:rPr>
              <a:t>/Cijeli dan.</a:t>
            </a:r>
            <a:br>
              <a:rPr lang="hr-HR" sz="3200" b="1" dirty="0" smtClean="0">
                <a:latin typeface="Calibri"/>
              </a:rPr>
            </a:br>
            <a:r>
              <a:rPr lang="hr-HR" sz="3200" b="1" dirty="0" smtClean="0">
                <a:solidFill>
                  <a:srgbClr val="FF0000"/>
                </a:solidFill>
                <a:latin typeface="Calibri"/>
              </a:rPr>
              <a:t>31. Tag und Nacht. </a:t>
            </a:r>
            <a:r>
              <a:rPr lang="hr-HR" sz="3200" b="1" dirty="0" smtClean="0">
                <a:latin typeface="Calibri"/>
              </a:rPr>
              <a:t>/Danju i noću.</a:t>
            </a:r>
            <a:br>
              <a:rPr lang="hr-HR" sz="3200" b="1" dirty="0" smtClean="0">
                <a:latin typeface="Calibri"/>
              </a:rPr>
            </a:br>
            <a:r>
              <a:rPr lang="hr-HR" sz="3200" b="1" dirty="0" smtClean="0">
                <a:solidFill>
                  <a:srgbClr val="FF0000"/>
                </a:solidFill>
                <a:latin typeface="Calibri"/>
              </a:rPr>
              <a:t>32. Wie schade! </a:t>
            </a:r>
            <a:r>
              <a:rPr lang="hr-HR" sz="3200" b="1" dirty="0">
                <a:latin typeface="Calibri"/>
              </a:rPr>
              <a:t>/</a:t>
            </a:r>
            <a:r>
              <a:rPr lang="hr-HR" sz="3200" b="1" dirty="0" smtClean="0">
                <a:latin typeface="Calibri"/>
              </a:rPr>
              <a:t>Šteta!</a:t>
            </a:r>
            <a:br>
              <a:rPr lang="hr-HR" sz="3200" b="1" dirty="0" smtClean="0">
                <a:latin typeface="Calibri"/>
              </a:rPr>
            </a:br>
            <a:r>
              <a:rPr lang="hr-HR" sz="3200" b="1" dirty="0" smtClean="0">
                <a:solidFill>
                  <a:srgbClr val="FF0000"/>
                </a:solidFill>
              </a:rPr>
              <a:t>33. </a:t>
            </a:r>
            <a:r>
              <a:rPr lang="hr-HR" sz="3200" b="1" dirty="0">
                <a:solidFill>
                  <a:srgbClr val="FF0000"/>
                </a:solidFill>
              </a:rPr>
              <a:t>So bald wie mȍglich! </a:t>
            </a:r>
            <a:r>
              <a:rPr lang="hr-HR" sz="3200" b="1" dirty="0"/>
              <a:t>/Što je prije moguće!</a:t>
            </a:r>
            <a:r>
              <a:rPr lang="hr-HR" sz="3200" b="1" dirty="0">
                <a:solidFill>
                  <a:srgbClr val="FF0000"/>
                </a:solidFill>
              </a:rPr>
              <a:t> </a:t>
            </a:r>
            <a:r>
              <a:rPr lang="hr-HR" sz="3200" b="1" dirty="0" smtClean="0">
                <a:latin typeface="Calibri"/>
              </a:rPr>
              <a:t/>
            </a:r>
            <a:br>
              <a:rPr lang="hr-HR" sz="3200" b="1" dirty="0" smtClean="0">
                <a:latin typeface="Calibri"/>
              </a:rPr>
            </a:br>
            <a:r>
              <a:rPr lang="hr-HR" sz="3200" b="1" dirty="0" smtClean="0">
                <a:solidFill>
                  <a:srgbClr val="FF0000"/>
                </a:solidFill>
              </a:rPr>
              <a:t>34. </a:t>
            </a:r>
            <a:r>
              <a:rPr lang="hr-HR" sz="3200" b="1" dirty="0">
                <a:solidFill>
                  <a:srgbClr val="FF0000"/>
                </a:solidFill>
              </a:rPr>
              <a:t>Zu teuer. </a:t>
            </a:r>
            <a:r>
              <a:rPr lang="hr-HR" sz="3200" b="1" dirty="0"/>
              <a:t>/Preskupo.</a:t>
            </a:r>
            <a:br>
              <a:rPr lang="hr-HR" sz="3200" b="1" dirty="0"/>
            </a:br>
            <a:r>
              <a:rPr lang="hr-HR" sz="3200" b="1" dirty="0" smtClean="0">
                <a:solidFill>
                  <a:srgbClr val="FF0000"/>
                </a:solidFill>
              </a:rPr>
              <a:t>35. </a:t>
            </a:r>
            <a:r>
              <a:rPr lang="hr-HR" sz="3200" b="1" dirty="0">
                <a:solidFill>
                  <a:srgbClr val="FF0000"/>
                </a:solidFill>
              </a:rPr>
              <a:t>Guten Morgen. </a:t>
            </a:r>
            <a:r>
              <a:rPr lang="hr-HR" sz="3200" b="1" dirty="0"/>
              <a:t>/Dobro jutro. </a:t>
            </a:r>
            <a:r>
              <a:rPr lang="hr-HR" sz="3200" b="1" dirty="0" smtClean="0">
                <a:latin typeface="Calibri"/>
              </a:rPr>
              <a:t/>
            </a:r>
            <a:br>
              <a:rPr lang="hr-HR" sz="3200" b="1" dirty="0" smtClean="0">
                <a:latin typeface="Calibri"/>
              </a:rPr>
            </a:br>
            <a:r>
              <a:rPr lang="hr-HR" sz="3200" b="1" dirty="0" smtClean="0">
                <a:solidFill>
                  <a:srgbClr val="FF0000"/>
                </a:solidFill>
                <a:latin typeface="Calibri"/>
              </a:rPr>
              <a:t>36. Wie heiɞt du? </a:t>
            </a:r>
            <a:r>
              <a:rPr lang="hr-HR" sz="3200" b="1" dirty="0" smtClean="0">
                <a:latin typeface="Calibri"/>
              </a:rPr>
              <a:t>/Kako se zoveš?</a:t>
            </a:r>
            <a:br>
              <a:rPr lang="hr-HR" sz="3200" b="1" dirty="0" smtClean="0">
                <a:latin typeface="Calibri"/>
              </a:rPr>
            </a:br>
            <a:r>
              <a:rPr lang="hr-HR" sz="3200" b="1" dirty="0" smtClean="0">
                <a:solidFill>
                  <a:srgbClr val="FF0000"/>
                </a:solidFill>
                <a:latin typeface="Calibri"/>
              </a:rPr>
              <a:t>37. So gut wie nie. </a:t>
            </a:r>
            <a:r>
              <a:rPr lang="hr-HR" sz="3200" b="1" dirty="0" smtClean="0">
                <a:latin typeface="Calibri"/>
              </a:rPr>
              <a:t>/Skoro nikad.</a:t>
            </a:r>
            <a:br>
              <a:rPr lang="hr-HR" sz="3200" b="1" dirty="0" smtClean="0">
                <a:latin typeface="Calibri"/>
              </a:rPr>
            </a:br>
            <a:r>
              <a:rPr lang="hr-HR" sz="3200" b="1" dirty="0" smtClean="0">
                <a:solidFill>
                  <a:srgbClr val="FF0000"/>
                </a:solidFill>
              </a:rPr>
              <a:t>38. </a:t>
            </a:r>
            <a:r>
              <a:rPr lang="hr-HR" sz="3200" b="1" dirty="0">
                <a:solidFill>
                  <a:srgbClr val="FF0000"/>
                </a:solidFill>
              </a:rPr>
              <a:t>Wie bitte? </a:t>
            </a:r>
            <a:r>
              <a:rPr lang="hr-HR" sz="3200" b="1" dirty="0"/>
              <a:t>/Molim.</a:t>
            </a:r>
            <a:endParaRPr lang="hr-HR" sz="32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44408" y="566124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52255" y="0"/>
            <a:ext cx="21661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NIVO A1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pPr algn="l"/>
            <a:r>
              <a:rPr lang="hr-HR" sz="3200" b="1" dirty="0" smtClean="0">
                <a:solidFill>
                  <a:srgbClr val="FF0000"/>
                </a:solidFill>
              </a:rPr>
              <a:t>39.Rechts </a:t>
            </a:r>
            <a:r>
              <a:rPr lang="hr-HR" sz="3200" b="1" dirty="0">
                <a:solidFill>
                  <a:srgbClr val="FF0000"/>
                </a:solidFill>
              </a:rPr>
              <a:t>abbiegen. </a:t>
            </a:r>
            <a:r>
              <a:rPr lang="hr-HR" sz="3200" b="1" dirty="0"/>
              <a:t>/Skrenuti udesno. </a:t>
            </a:r>
            <a:r>
              <a:rPr lang="hr-HR" sz="3200" b="1" dirty="0" smtClean="0"/>
              <a:t/>
            </a:r>
            <a:br>
              <a:rPr lang="hr-HR" sz="3200" b="1" dirty="0" smtClean="0"/>
            </a:br>
            <a:r>
              <a:rPr lang="hr-HR" sz="3200" b="1" dirty="0" smtClean="0">
                <a:solidFill>
                  <a:srgbClr val="FF0000"/>
                </a:solidFill>
              </a:rPr>
              <a:t>40.Biegen </a:t>
            </a:r>
            <a:r>
              <a:rPr lang="hr-HR" sz="3200" b="1" dirty="0">
                <a:solidFill>
                  <a:srgbClr val="FF0000"/>
                </a:solidFill>
              </a:rPr>
              <a:t>Sie links ab. </a:t>
            </a:r>
            <a:r>
              <a:rPr lang="hr-HR" sz="3200" b="1" dirty="0"/>
              <a:t>/Skrenite lijevo. </a:t>
            </a:r>
            <a:r>
              <a:rPr lang="hr-HR" sz="3200" b="1" dirty="0" smtClean="0"/>
              <a:t/>
            </a:r>
            <a:br>
              <a:rPr lang="hr-HR" sz="3200" b="1" dirty="0" smtClean="0"/>
            </a:br>
            <a:r>
              <a:rPr lang="hr-HR" sz="3200" b="1" dirty="0" smtClean="0">
                <a:solidFill>
                  <a:srgbClr val="FF0000"/>
                </a:solidFill>
              </a:rPr>
              <a:t>41.Wie geht es die? </a:t>
            </a:r>
            <a:r>
              <a:rPr lang="hr-HR" sz="3200" b="1" dirty="0" smtClean="0"/>
              <a:t>/Kako si?</a:t>
            </a:r>
            <a:br>
              <a:rPr lang="hr-HR" sz="3200" b="1" dirty="0" smtClean="0"/>
            </a:br>
            <a:r>
              <a:rPr lang="hr-HR" sz="3200" b="1" dirty="0" smtClean="0">
                <a:solidFill>
                  <a:srgbClr val="FF0000"/>
                </a:solidFill>
              </a:rPr>
              <a:t>42.Wie sp</a:t>
            </a:r>
            <a:r>
              <a:rPr lang="hr-HR" sz="3200" b="1" dirty="0" smtClean="0">
                <a:solidFill>
                  <a:srgbClr val="FF0000"/>
                </a:solidFill>
                <a:latin typeface="Calibri"/>
              </a:rPr>
              <a:t>ȁt ist es? </a:t>
            </a:r>
            <a:r>
              <a:rPr lang="hr-HR" sz="3200" b="1" dirty="0" smtClean="0">
                <a:latin typeface="Calibri"/>
              </a:rPr>
              <a:t>/Koliko je sati?</a:t>
            </a:r>
            <a:br>
              <a:rPr lang="hr-HR" sz="3200" b="1" dirty="0" smtClean="0">
                <a:latin typeface="Calibri"/>
              </a:rPr>
            </a:br>
            <a:r>
              <a:rPr lang="hr-HR" sz="3200" b="1" dirty="0" smtClean="0">
                <a:solidFill>
                  <a:srgbClr val="FF0000"/>
                </a:solidFill>
                <a:latin typeface="Calibri"/>
              </a:rPr>
              <a:t>43.Wie lange wird es dauern...?</a:t>
            </a:r>
            <a:br>
              <a:rPr lang="hr-HR" sz="3200" b="1" dirty="0" smtClean="0">
                <a:solidFill>
                  <a:srgbClr val="FF0000"/>
                </a:solidFill>
                <a:latin typeface="Calibri"/>
              </a:rPr>
            </a:br>
            <a:r>
              <a:rPr lang="hr-HR" sz="3200" b="1" dirty="0" smtClean="0">
                <a:latin typeface="Calibri"/>
              </a:rPr>
              <a:t>Koliko će potrajati?</a:t>
            </a:r>
            <a:br>
              <a:rPr lang="hr-HR" sz="3200" b="1" dirty="0" smtClean="0">
                <a:latin typeface="Calibri"/>
              </a:rPr>
            </a:br>
            <a:r>
              <a:rPr lang="hr-HR" sz="3200" b="1" dirty="0" smtClean="0">
                <a:solidFill>
                  <a:srgbClr val="FF0000"/>
                </a:solidFill>
              </a:rPr>
              <a:t>44</a:t>
            </a:r>
            <a:r>
              <a:rPr lang="hr-HR" sz="3200" b="1" dirty="0" smtClean="0">
                <a:solidFill>
                  <a:srgbClr val="FF0000"/>
                </a:solidFill>
              </a:rPr>
              <a:t>.Wie geht  es Ihnen? </a:t>
            </a:r>
            <a:r>
              <a:rPr lang="hr-HR" sz="3200" b="1" dirty="0" smtClean="0"/>
              <a:t>/Kako ste?</a:t>
            </a:r>
            <a:br>
              <a:rPr lang="hr-HR" sz="3200" b="1" dirty="0" smtClean="0"/>
            </a:br>
            <a:r>
              <a:rPr lang="hr-HR" sz="3200" b="1" dirty="0" smtClean="0">
                <a:solidFill>
                  <a:srgbClr val="FF0000"/>
                </a:solidFill>
              </a:rPr>
              <a:t>45.Wie </a:t>
            </a:r>
            <a:r>
              <a:rPr lang="hr-HR" sz="3200" b="1" dirty="0">
                <a:solidFill>
                  <a:srgbClr val="FF0000"/>
                </a:solidFill>
              </a:rPr>
              <a:t>stehst  du dazu? </a:t>
            </a:r>
            <a:r>
              <a:rPr lang="hr-HR" sz="3200" b="1" dirty="0"/>
              <a:t>/Šta misliš o tome? </a:t>
            </a:r>
            <a:r>
              <a:rPr lang="hr-HR" sz="3200" b="1" dirty="0" smtClean="0">
                <a:latin typeface="Calibri"/>
              </a:rPr>
              <a:t/>
            </a:r>
            <a:br>
              <a:rPr lang="hr-HR" sz="3200" b="1" dirty="0" smtClean="0">
                <a:latin typeface="Calibri"/>
              </a:rPr>
            </a:br>
            <a:r>
              <a:rPr lang="hr-HR" sz="3200" b="1" dirty="0" smtClean="0">
                <a:solidFill>
                  <a:srgbClr val="FF0000"/>
                </a:solidFill>
                <a:latin typeface="Calibri"/>
              </a:rPr>
              <a:t>46.Danken schȍn. </a:t>
            </a:r>
            <a:r>
              <a:rPr lang="hr-HR" sz="3200" b="1" dirty="0" smtClean="0">
                <a:latin typeface="Calibri"/>
              </a:rPr>
              <a:t>/Hvala lijepo.</a:t>
            </a:r>
            <a:br>
              <a:rPr lang="hr-HR" sz="3200" b="1" dirty="0" smtClean="0">
                <a:latin typeface="Calibri"/>
              </a:rPr>
            </a:br>
            <a:r>
              <a:rPr lang="hr-HR" sz="3200" b="1" dirty="0" smtClean="0">
                <a:solidFill>
                  <a:srgbClr val="FF0000"/>
                </a:solidFill>
              </a:rPr>
              <a:t>47.Wie </a:t>
            </a:r>
            <a:r>
              <a:rPr lang="hr-HR" sz="3200" b="1" dirty="0">
                <a:solidFill>
                  <a:srgbClr val="FF0000"/>
                </a:solidFill>
              </a:rPr>
              <a:t>viel kostet es? </a:t>
            </a:r>
            <a:r>
              <a:rPr lang="hr-HR" sz="3200" b="1" dirty="0"/>
              <a:t>/Koliko to košta? </a:t>
            </a:r>
            <a:r>
              <a:rPr lang="hr-HR" sz="3200" b="1" dirty="0" smtClean="0">
                <a:latin typeface="Calibri"/>
              </a:rPr>
              <a:t/>
            </a:r>
            <a:br>
              <a:rPr lang="hr-HR" sz="3200" b="1" dirty="0" smtClean="0">
                <a:latin typeface="Calibri"/>
              </a:rPr>
            </a:br>
            <a:r>
              <a:rPr lang="hr-HR" sz="3200" b="1" dirty="0" smtClean="0">
                <a:solidFill>
                  <a:srgbClr val="FF0000"/>
                </a:solidFill>
                <a:latin typeface="Calibri"/>
              </a:rPr>
              <a:t>48.Nach rechts. </a:t>
            </a:r>
            <a:r>
              <a:rPr lang="hr-HR" sz="3200" b="1" dirty="0" smtClean="0">
                <a:latin typeface="Calibri"/>
              </a:rPr>
              <a:t>/Udesno.</a:t>
            </a:r>
            <a:br>
              <a:rPr lang="hr-HR" sz="3200" b="1" dirty="0" smtClean="0">
                <a:latin typeface="Calibri"/>
              </a:rPr>
            </a:br>
            <a:r>
              <a:rPr lang="hr-HR" sz="3200" b="1" dirty="0" smtClean="0">
                <a:solidFill>
                  <a:srgbClr val="FF0000"/>
                </a:solidFill>
              </a:rPr>
              <a:t>49.Wie ist das Wetter? </a:t>
            </a:r>
            <a:r>
              <a:rPr lang="hr-HR" sz="3200" b="1" dirty="0" smtClean="0"/>
              <a:t>/Kakvo je vrijeme?</a:t>
            </a:r>
            <a:endParaRPr lang="hr-HR" sz="32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16416" y="566124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52255" y="0"/>
            <a:ext cx="21661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NIVO A1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pPr algn="l"/>
            <a:r>
              <a:rPr lang="hr-HR" sz="3200" b="1" dirty="0" smtClean="0">
                <a:solidFill>
                  <a:srgbClr val="FF0000"/>
                </a:solidFill>
              </a:rPr>
              <a:t>50.Ab und zu. </a:t>
            </a:r>
            <a:r>
              <a:rPr lang="hr-HR" sz="3200" b="1" dirty="0" smtClean="0"/>
              <a:t>/Ponekad. </a:t>
            </a:r>
            <a:r>
              <a:rPr lang="hr-HR" sz="3200" b="1" dirty="0" smtClean="0"/>
              <a:t/>
            </a:r>
            <a:br>
              <a:rPr lang="hr-HR" sz="3200" b="1" dirty="0" smtClean="0"/>
            </a:br>
            <a:r>
              <a:rPr lang="hr-HR" sz="3200" b="1" dirty="0" smtClean="0">
                <a:solidFill>
                  <a:srgbClr val="FF0000"/>
                </a:solidFill>
              </a:rPr>
              <a:t>51.Gerade. </a:t>
            </a:r>
            <a:r>
              <a:rPr lang="hr-HR" sz="3200" b="1" dirty="0" smtClean="0"/>
              <a:t>/Upravo.</a:t>
            </a:r>
            <a:br>
              <a:rPr lang="hr-HR" sz="3200" b="1" dirty="0" smtClean="0"/>
            </a:br>
            <a:r>
              <a:rPr lang="hr-HR" sz="3200" b="1" dirty="0" smtClean="0">
                <a:solidFill>
                  <a:srgbClr val="FF0000"/>
                </a:solidFill>
              </a:rPr>
              <a:t>52.Da und dort. </a:t>
            </a:r>
            <a:r>
              <a:rPr lang="hr-HR" sz="3200" b="1" dirty="0" smtClean="0"/>
              <a:t>/Tu i tamo. </a:t>
            </a:r>
            <a:r>
              <a:rPr lang="hr-HR" sz="3200" b="1" dirty="0" smtClean="0"/>
              <a:t/>
            </a:r>
            <a:br>
              <a:rPr lang="hr-HR" sz="3200" b="1" dirty="0" smtClean="0"/>
            </a:br>
            <a:r>
              <a:rPr lang="hr-HR" sz="3200" b="1" dirty="0" smtClean="0">
                <a:solidFill>
                  <a:srgbClr val="FF0000"/>
                </a:solidFill>
              </a:rPr>
              <a:t>53.In dieser  Hinsicht. </a:t>
            </a:r>
            <a:r>
              <a:rPr lang="hr-HR" sz="3200" b="1" dirty="0" smtClean="0"/>
              <a:t>/U tom pogledu.</a:t>
            </a:r>
            <a:br>
              <a:rPr lang="hr-HR" sz="3200" b="1" dirty="0" smtClean="0"/>
            </a:br>
            <a:r>
              <a:rPr lang="hr-HR" sz="3200" b="1" dirty="0" smtClean="0">
                <a:solidFill>
                  <a:srgbClr val="FF0000"/>
                </a:solidFill>
              </a:rPr>
              <a:t>54.Sogar mehr. </a:t>
            </a:r>
            <a:r>
              <a:rPr lang="hr-HR" sz="3200" b="1" dirty="0" smtClean="0"/>
              <a:t>/Još više. </a:t>
            </a:r>
            <a:r>
              <a:rPr lang="hr-HR" sz="3200" b="1" dirty="0" smtClean="0"/>
              <a:t/>
            </a:r>
            <a:br>
              <a:rPr lang="hr-HR" sz="3200" b="1" dirty="0" smtClean="0"/>
            </a:br>
            <a:r>
              <a:rPr lang="hr-HR" sz="3200" b="1" dirty="0" smtClean="0">
                <a:solidFill>
                  <a:srgbClr val="FF0000"/>
                </a:solidFill>
              </a:rPr>
              <a:t>55.In Kenntnis setzen. </a:t>
            </a:r>
            <a:r>
              <a:rPr lang="hr-HR" sz="3200" b="1" dirty="0" smtClean="0"/>
              <a:t>/Dati  do znanja.</a:t>
            </a:r>
            <a:br>
              <a:rPr lang="hr-HR" sz="3200" b="1" dirty="0" smtClean="0"/>
            </a:br>
            <a:r>
              <a:rPr lang="hr-HR" sz="3200" b="1" dirty="0" smtClean="0">
                <a:solidFill>
                  <a:srgbClr val="FF0000"/>
                </a:solidFill>
              </a:rPr>
              <a:t>56.Dieser Tage. </a:t>
            </a:r>
            <a:r>
              <a:rPr lang="hr-HR" sz="3200" b="1" dirty="0" smtClean="0"/>
              <a:t>/Ovih dana. </a:t>
            </a:r>
            <a:r>
              <a:rPr lang="hr-HR" sz="3200" b="1" dirty="0" smtClean="0"/>
              <a:t/>
            </a:r>
            <a:br>
              <a:rPr lang="hr-HR" sz="3200" b="1" dirty="0" smtClean="0"/>
            </a:br>
            <a:r>
              <a:rPr lang="hr-HR" sz="3200" b="1" dirty="0" smtClean="0">
                <a:solidFill>
                  <a:srgbClr val="FF0000"/>
                </a:solidFill>
              </a:rPr>
              <a:t>57.Ruhe und Frieden. </a:t>
            </a:r>
            <a:r>
              <a:rPr lang="hr-HR" sz="3200" b="1" dirty="0" smtClean="0"/>
              <a:t>/Mir i tišina.</a:t>
            </a:r>
            <a:br>
              <a:rPr lang="hr-HR" sz="3200" b="1" dirty="0" smtClean="0"/>
            </a:br>
            <a:r>
              <a:rPr lang="hr-HR" sz="3200" b="1" dirty="0" smtClean="0">
                <a:solidFill>
                  <a:srgbClr val="FF0000"/>
                </a:solidFill>
              </a:rPr>
              <a:t>58.Immer </a:t>
            </a:r>
            <a:r>
              <a:rPr lang="hr-HR" sz="3200" b="1" dirty="0" smtClean="0">
                <a:solidFill>
                  <a:srgbClr val="FF0000"/>
                </a:solidFill>
                <a:latin typeface="Calibri"/>
              </a:rPr>
              <a:t>ȍfter. </a:t>
            </a:r>
            <a:r>
              <a:rPr lang="hr-HR" sz="3200" b="1" dirty="0" smtClean="0">
                <a:latin typeface="Calibri"/>
              </a:rPr>
              <a:t>Sve češće.</a:t>
            </a:r>
            <a:br>
              <a:rPr lang="hr-HR" sz="3200" b="1" dirty="0" smtClean="0">
                <a:latin typeface="Calibri"/>
              </a:rPr>
            </a:br>
            <a:r>
              <a:rPr lang="hr-HR" sz="3200" b="1" dirty="0" smtClean="0">
                <a:solidFill>
                  <a:srgbClr val="FF0000"/>
                </a:solidFill>
              </a:rPr>
              <a:t>59.Mehr und mehr Menschen. </a:t>
            </a:r>
            <a:r>
              <a:rPr lang="hr-HR" sz="3200" b="1" dirty="0" smtClean="0"/>
              <a:t>/Sve više ljudi. </a:t>
            </a:r>
            <a:r>
              <a:rPr lang="hr-HR" sz="3200" b="1" dirty="0" smtClean="0">
                <a:latin typeface="Calibri"/>
              </a:rPr>
              <a:t/>
            </a:r>
            <a:br>
              <a:rPr lang="hr-HR" sz="3200" b="1" dirty="0" smtClean="0">
                <a:latin typeface="Calibri"/>
              </a:rPr>
            </a:br>
            <a:r>
              <a:rPr lang="hr-HR" sz="3200" b="1" dirty="0">
                <a:solidFill>
                  <a:srgbClr val="FF0000"/>
                </a:solidFill>
              </a:rPr>
              <a:t>6</a:t>
            </a:r>
            <a:r>
              <a:rPr lang="hr-HR" sz="3200" b="1" dirty="0" smtClean="0">
                <a:solidFill>
                  <a:srgbClr val="FF0000"/>
                </a:solidFill>
              </a:rPr>
              <a:t>0.Eine Wendung naht rechts. </a:t>
            </a:r>
            <a:r>
              <a:rPr lang="hr-HR" sz="3200" b="1" dirty="0" smtClean="0"/>
              <a:t>/Okret nadesno.</a:t>
            </a:r>
            <a:endParaRPr lang="hr-HR" sz="32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8424" y="573325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52255" y="0"/>
            <a:ext cx="21661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NIVO A1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pPr algn="l"/>
            <a:r>
              <a:rPr lang="hr-HR" sz="3200" b="1" dirty="0" smtClean="0"/>
              <a:t>61</a:t>
            </a:r>
            <a:r>
              <a:rPr lang="hr-HR" sz="3200" b="1" dirty="0" smtClean="0"/>
              <a:t>.Wer ist da? </a:t>
            </a:r>
            <a:r>
              <a:rPr lang="hr-HR" sz="3200" b="1" dirty="0" smtClean="0">
                <a:solidFill>
                  <a:srgbClr val="FF0000"/>
                </a:solidFill>
              </a:rPr>
              <a:t>/Ko je? </a:t>
            </a:r>
            <a:br>
              <a:rPr lang="hr-HR" sz="3200" b="1" dirty="0" smtClean="0">
                <a:solidFill>
                  <a:srgbClr val="FF0000"/>
                </a:solidFill>
              </a:rPr>
            </a:br>
            <a:r>
              <a:rPr lang="hr-HR" sz="3200" b="1" dirty="0" smtClean="0"/>
              <a:t>62.Immer im Recht sein. </a:t>
            </a:r>
            <a:r>
              <a:rPr lang="hr-HR" sz="3200" b="1" dirty="0" smtClean="0">
                <a:solidFill>
                  <a:srgbClr val="FF0000"/>
                </a:solidFill>
              </a:rPr>
              <a:t>/Biti uvijek upravu. </a:t>
            </a:r>
            <a:r>
              <a:rPr lang="hr-HR" sz="3200" b="1" dirty="0" smtClean="0">
                <a:solidFill>
                  <a:srgbClr val="FF0000"/>
                </a:solidFill>
              </a:rPr>
              <a:t/>
            </a:r>
            <a:br>
              <a:rPr lang="hr-HR" sz="3200" b="1" dirty="0" smtClean="0">
                <a:solidFill>
                  <a:srgbClr val="FF0000"/>
                </a:solidFill>
              </a:rPr>
            </a:br>
            <a:r>
              <a:rPr lang="hr-HR" sz="3200" b="1" dirty="0" smtClean="0"/>
              <a:t>63.Wann immer. </a:t>
            </a:r>
            <a:r>
              <a:rPr lang="hr-HR" sz="3200" b="1" dirty="0" smtClean="0">
                <a:solidFill>
                  <a:srgbClr val="FF0000"/>
                </a:solidFill>
              </a:rPr>
              <a:t>/Bilo kada.</a:t>
            </a:r>
            <a:br>
              <a:rPr lang="hr-HR" sz="3200" b="1" dirty="0" smtClean="0">
                <a:solidFill>
                  <a:srgbClr val="FF0000"/>
                </a:solidFill>
              </a:rPr>
            </a:br>
            <a:r>
              <a:rPr lang="hr-HR" sz="3200" b="1" dirty="0" smtClean="0"/>
              <a:t>64. Wie immer. </a:t>
            </a:r>
            <a:r>
              <a:rPr lang="hr-HR" sz="3200" b="1" dirty="0" smtClean="0">
                <a:solidFill>
                  <a:srgbClr val="FF0000"/>
                </a:solidFill>
              </a:rPr>
              <a:t>/Kao uvijek.</a:t>
            </a:r>
            <a:br>
              <a:rPr lang="hr-HR" sz="3200" b="1" dirty="0" smtClean="0">
                <a:solidFill>
                  <a:srgbClr val="FF0000"/>
                </a:solidFill>
              </a:rPr>
            </a:br>
            <a:r>
              <a:rPr lang="hr-HR" sz="3200" b="1" dirty="0" smtClean="0"/>
              <a:t>65.Darfst nicht. </a:t>
            </a:r>
            <a:r>
              <a:rPr lang="hr-HR" sz="3200" b="1" dirty="0" smtClean="0">
                <a:solidFill>
                  <a:srgbClr val="FF0000"/>
                </a:solidFill>
              </a:rPr>
              <a:t>/Ne smiješ. </a:t>
            </a:r>
            <a:r>
              <a:rPr lang="hr-HR" sz="3200" b="1" dirty="0" smtClean="0">
                <a:solidFill>
                  <a:srgbClr val="FF0000"/>
                </a:solidFill>
              </a:rPr>
              <a:t/>
            </a:r>
            <a:br>
              <a:rPr lang="hr-HR" sz="3200" b="1" dirty="0" smtClean="0">
                <a:solidFill>
                  <a:srgbClr val="FF0000"/>
                </a:solidFill>
              </a:rPr>
            </a:br>
            <a:r>
              <a:rPr lang="hr-HR" sz="3200" b="1" dirty="0" smtClean="0"/>
              <a:t>66.Noch einmal. </a:t>
            </a:r>
            <a:r>
              <a:rPr lang="hr-HR" sz="3200" b="1" dirty="0" smtClean="0">
                <a:solidFill>
                  <a:srgbClr val="FF0000"/>
                </a:solidFill>
              </a:rPr>
              <a:t>/Još jedno.</a:t>
            </a:r>
            <a:br>
              <a:rPr lang="hr-HR" sz="3200" b="1" dirty="0" smtClean="0">
                <a:solidFill>
                  <a:srgbClr val="FF0000"/>
                </a:solidFill>
              </a:rPr>
            </a:br>
            <a:r>
              <a:rPr lang="hr-HR" sz="3200" b="1" dirty="0" smtClean="0"/>
              <a:t>67</a:t>
            </a:r>
            <a:r>
              <a:rPr lang="hr-HR" sz="3200" b="1" dirty="0" smtClean="0"/>
              <a:t>.Immer  wieder. </a:t>
            </a:r>
            <a:r>
              <a:rPr lang="hr-HR" sz="3200" b="1" dirty="0" smtClean="0">
                <a:solidFill>
                  <a:srgbClr val="FF0000"/>
                </a:solidFill>
              </a:rPr>
              <a:t>/Iznova. </a:t>
            </a:r>
            <a:r>
              <a:rPr lang="hr-HR" sz="3200" b="1" dirty="0" smtClean="0">
                <a:solidFill>
                  <a:srgbClr val="FF0000"/>
                </a:solidFill>
              </a:rPr>
              <a:t/>
            </a:r>
            <a:br>
              <a:rPr lang="hr-HR" sz="3200" b="1" dirty="0" smtClean="0">
                <a:solidFill>
                  <a:srgbClr val="FF0000"/>
                </a:solidFill>
              </a:rPr>
            </a:br>
            <a:r>
              <a:rPr lang="hr-HR" sz="3200" b="1" dirty="0" smtClean="0"/>
              <a:t>68.Sonst noch etwas? </a:t>
            </a:r>
            <a:r>
              <a:rPr lang="hr-HR" sz="3200" b="1" dirty="0" smtClean="0">
                <a:solidFill>
                  <a:srgbClr val="FF0000"/>
                </a:solidFill>
              </a:rPr>
              <a:t>/Još nešto. </a:t>
            </a:r>
            <a:r>
              <a:rPr lang="hr-HR" sz="3200" b="1" dirty="0" smtClean="0"/>
              <a:t/>
            </a:r>
            <a:br>
              <a:rPr lang="hr-HR" sz="3200" b="1" dirty="0" smtClean="0"/>
            </a:br>
            <a:r>
              <a:rPr lang="hr-HR" sz="3200" b="1" dirty="0" smtClean="0"/>
              <a:t>69.Noch nicht. </a:t>
            </a:r>
            <a:r>
              <a:rPr lang="hr-HR" sz="3200" b="1" dirty="0" smtClean="0">
                <a:solidFill>
                  <a:srgbClr val="FF0000"/>
                </a:solidFill>
              </a:rPr>
              <a:t>/Još ne.</a:t>
            </a:r>
            <a:br>
              <a:rPr lang="hr-HR" sz="3200" b="1" dirty="0" smtClean="0">
                <a:solidFill>
                  <a:srgbClr val="FF0000"/>
                </a:solidFill>
              </a:rPr>
            </a:br>
            <a:r>
              <a:rPr lang="hr-HR" sz="3200" b="1" dirty="0" smtClean="0"/>
              <a:t>70. Er ist nicht da.</a:t>
            </a:r>
            <a:r>
              <a:rPr lang="hr-HR" sz="3200" b="1" dirty="0" smtClean="0">
                <a:solidFill>
                  <a:srgbClr val="FF0000"/>
                </a:solidFill>
              </a:rPr>
              <a:t> /On nije tu.</a:t>
            </a:r>
            <a:r>
              <a:rPr lang="hr-HR" sz="3200" b="1" dirty="0" smtClean="0"/>
              <a:t/>
            </a:r>
            <a:br>
              <a:rPr lang="hr-HR" sz="3200" b="1" dirty="0" smtClean="0"/>
            </a:br>
            <a:r>
              <a:rPr lang="hr-HR" sz="3200" b="1" dirty="0" smtClean="0"/>
              <a:t>71. Er ist dazu da. </a:t>
            </a:r>
            <a:r>
              <a:rPr lang="hr-HR" sz="3200" b="1" dirty="0" smtClean="0">
                <a:solidFill>
                  <a:srgbClr val="FF0000"/>
                </a:solidFill>
              </a:rPr>
              <a:t>/Zato je on tu.</a:t>
            </a:r>
            <a:br>
              <a:rPr lang="hr-HR" sz="3200" b="1" dirty="0" smtClean="0">
                <a:solidFill>
                  <a:srgbClr val="FF0000"/>
                </a:solidFill>
              </a:rPr>
            </a:br>
            <a:r>
              <a:rPr lang="hr-HR" sz="3200" b="1" dirty="0" smtClean="0"/>
              <a:t>72</a:t>
            </a:r>
            <a:r>
              <a:rPr lang="hr-HR" sz="3200" b="1" dirty="0" smtClean="0"/>
              <a:t>.Was auch immer. </a:t>
            </a:r>
            <a:r>
              <a:rPr lang="hr-HR" sz="3200" b="1" dirty="0" smtClean="0">
                <a:solidFill>
                  <a:srgbClr val="FF0000"/>
                </a:solidFill>
              </a:rPr>
              <a:t>/Bilo šta.</a:t>
            </a:r>
            <a:endParaRPr lang="hr-HR" sz="32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44408" y="566124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52255" y="0"/>
            <a:ext cx="21661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NIVO A1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 fontScale="90000"/>
          </a:bodyPr>
          <a:lstStyle/>
          <a:p>
            <a:pPr algn="l"/>
            <a:r>
              <a:rPr lang="hr-HR" sz="3200" b="1" dirty="0"/>
              <a:t>7</a:t>
            </a:r>
            <a:r>
              <a:rPr lang="hr-HR" sz="3200" b="1" dirty="0" smtClean="0"/>
              <a:t>3. Das stimmt.</a:t>
            </a:r>
            <a:r>
              <a:rPr lang="hr-HR" sz="3200" b="1" dirty="0" smtClean="0">
                <a:solidFill>
                  <a:srgbClr val="FF0000"/>
                </a:solidFill>
              </a:rPr>
              <a:t> /Tako je.</a:t>
            </a:r>
            <a:br>
              <a:rPr lang="hr-HR" sz="3200" b="1" dirty="0" smtClean="0">
                <a:solidFill>
                  <a:srgbClr val="FF0000"/>
                </a:solidFill>
              </a:rPr>
            </a:br>
            <a:r>
              <a:rPr lang="hr-HR" sz="3200" b="1" dirty="0" smtClean="0"/>
              <a:t>74</a:t>
            </a:r>
            <a:r>
              <a:rPr lang="hr-HR" sz="3200" b="1" dirty="0" smtClean="0"/>
              <a:t>. Am Mittag. </a:t>
            </a:r>
            <a:r>
              <a:rPr lang="hr-HR" sz="3200" b="1" dirty="0" smtClean="0">
                <a:solidFill>
                  <a:srgbClr val="FF0000"/>
                </a:solidFill>
              </a:rPr>
              <a:t>/U podne. </a:t>
            </a:r>
            <a:r>
              <a:rPr lang="hr-HR" sz="3200" b="1" dirty="0" smtClean="0">
                <a:solidFill>
                  <a:srgbClr val="FF0000"/>
                </a:solidFill>
              </a:rPr>
              <a:t/>
            </a:r>
            <a:br>
              <a:rPr lang="hr-HR" sz="3200" b="1" dirty="0" smtClean="0">
                <a:solidFill>
                  <a:srgbClr val="FF0000"/>
                </a:solidFill>
              </a:rPr>
            </a:br>
            <a:r>
              <a:rPr lang="hr-HR" sz="3200" b="1" dirty="0" smtClean="0"/>
              <a:t>75. Ins Kino gehen. </a:t>
            </a:r>
            <a:r>
              <a:rPr lang="hr-HR" sz="3200" b="1" dirty="0" smtClean="0">
                <a:solidFill>
                  <a:srgbClr val="FF0000"/>
                </a:solidFill>
              </a:rPr>
              <a:t>/Ići u kino.</a:t>
            </a:r>
            <a:br>
              <a:rPr lang="hr-HR" sz="3200" b="1" dirty="0" smtClean="0">
                <a:solidFill>
                  <a:srgbClr val="FF0000"/>
                </a:solidFill>
              </a:rPr>
            </a:br>
            <a:r>
              <a:rPr lang="hr-HR" sz="3200" b="1" dirty="0" smtClean="0"/>
              <a:t>76</a:t>
            </a:r>
            <a:r>
              <a:rPr lang="hr-HR" sz="3200" b="1" dirty="0" smtClean="0"/>
              <a:t>.Lass das. </a:t>
            </a:r>
            <a:r>
              <a:rPr lang="hr-HR" sz="3200" b="1" dirty="0" smtClean="0">
                <a:solidFill>
                  <a:srgbClr val="FF0000"/>
                </a:solidFill>
              </a:rPr>
              <a:t>/Pusti to /prestani. </a:t>
            </a:r>
            <a:r>
              <a:rPr lang="hr-HR" sz="3200" b="1" dirty="0" smtClean="0">
                <a:solidFill>
                  <a:srgbClr val="FF0000"/>
                </a:solidFill>
              </a:rPr>
              <a:t/>
            </a:r>
            <a:br>
              <a:rPr lang="hr-HR" sz="3200" b="1" dirty="0" smtClean="0">
                <a:solidFill>
                  <a:srgbClr val="FF0000"/>
                </a:solidFill>
              </a:rPr>
            </a:br>
            <a:r>
              <a:rPr lang="hr-HR" sz="3200" b="1" dirty="0" smtClean="0"/>
              <a:t>77</a:t>
            </a:r>
            <a:r>
              <a:rPr lang="hr-HR" sz="3200" b="1" dirty="0" smtClean="0"/>
              <a:t>.Haben Sie...?</a:t>
            </a:r>
            <a:r>
              <a:rPr lang="hr-HR" sz="3200" b="1" dirty="0" smtClean="0">
                <a:solidFill>
                  <a:srgbClr val="FF0000"/>
                </a:solidFill>
              </a:rPr>
              <a:t>/Imate li...? </a:t>
            </a:r>
            <a:r>
              <a:rPr lang="hr-HR" sz="3200" b="1" dirty="0" smtClean="0">
                <a:solidFill>
                  <a:srgbClr val="FF0000"/>
                </a:solidFill>
              </a:rPr>
              <a:t/>
            </a:r>
            <a:br>
              <a:rPr lang="hr-HR" sz="3200" b="1" dirty="0" smtClean="0">
                <a:solidFill>
                  <a:srgbClr val="FF0000"/>
                </a:solidFill>
              </a:rPr>
            </a:br>
            <a:r>
              <a:rPr lang="hr-HR" sz="3200" b="1" dirty="0" smtClean="0"/>
              <a:t>78.Mir geht es gut. </a:t>
            </a:r>
            <a:r>
              <a:rPr lang="hr-HR" sz="3200" b="1" dirty="0" smtClean="0">
                <a:solidFill>
                  <a:srgbClr val="FF0000"/>
                </a:solidFill>
              </a:rPr>
              <a:t>/Ja sam dobro.</a:t>
            </a:r>
            <a:br>
              <a:rPr lang="hr-HR" sz="3200" b="1" dirty="0" smtClean="0">
                <a:solidFill>
                  <a:srgbClr val="FF0000"/>
                </a:solidFill>
              </a:rPr>
            </a:br>
            <a:r>
              <a:rPr lang="hr-HR" sz="3200" b="1" dirty="0" smtClean="0"/>
              <a:t>79.Sehr gut.</a:t>
            </a:r>
            <a:r>
              <a:rPr lang="hr-HR" sz="3200" b="1" dirty="0" smtClean="0">
                <a:solidFill>
                  <a:srgbClr val="FF0000"/>
                </a:solidFill>
              </a:rPr>
              <a:t> /Veoma dobro. </a:t>
            </a:r>
            <a:r>
              <a:rPr lang="hr-HR" sz="3200" b="1" dirty="0" smtClean="0">
                <a:solidFill>
                  <a:srgbClr val="FF0000"/>
                </a:solidFill>
              </a:rPr>
              <a:t/>
            </a:r>
            <a:br>
              <a:rPr lang="hr-HR" sz="3200" b="1" dirty="0" smtClean="0">
                <a:solidFill>
                  <a:srgbClr val="FF0000"/>
                </a:solidFill>
              </a:rPr>
            </a:br>
            <a:r>
              <a:rPr lang="hr-HR" sz="3200" b="1" dirty="0" smtClean="0"/>
              <a:t>80. Am Ende klappt es gut. </a:t>
            </a:r>
            <a:r>
              <a:rPr lang="hr-HR" sz="3200" b="1" dirty="0" smtClean="0">
                <a:solidFill>
                  <a:srgbClr val="FF0000"/>
                </a:solidFill>
              </a:rPr>
              <a:t>/Na kraju je ispalo dobro.</a:t>
            </a:r>
            <a:br>
              <a:rPr lang="hr-HR" sz="3200" b="1" dirty="0" smtClean="0">
                <a:solidFill>
                  <a:srgbClr val="FF0000"/>
                </a:solidFill>
              </a:rPr>
            </a:br>
            <a:r>
              <a:rPr lang="hr-HR" sz="3200" b="1" dirty="0" smtClean="0"/>
              <a:t>81. So gut wie nie. </a:t>
            </a:r>
            <a:r>
              <a:rPr lang="hr-HR" sz="3200" b="1" dirty="0" smtClean="0">
                <a:solidFill>
                  <a:srgbClr val="FF0000"/>
                </a:solidFill>
              </a:rPr>
              <a:t>/Skoro nikad.</a:t>
            </a:r>
            <a:br>
              <a:rPr lang="hr-HR" sz="3200" b="1" dirty="0" smtClean="0">
                <a:solidFill>
                  <a:srgbClr val="FF0000"/>
                </a:solidFill>
              </a:rPr>
            </a:br>
            <a:r>
              <a:rPr lang="hr-HR" sz="3200" b="1" dirty="0" smtClean="0"/>
              <a:t>82. Am Nachmittag. </a:t>
            </a:r>
            <a:r>
              <a:rPr lang="hr-HR" sz="3200" b="1" dirty="0" smtClean="0">
                <a:solidFill>
                  <a:srgbClr val="FF0000"/>
                </a:solidFill>
              </a:rPr>
              <a:t>/Poslije podne.</a:t>
            </a:r>
            <a:br>
              <a:rPr lang="hr-HR" sz="3200" b="1" dirty="0" smtClean="0">
                <a:solidFill>
                  <a:srgbClr val="FF0000"/>
                </a:solidFill>
              </a:rPr>
            </a:br>
            <a:r>
              <a:rPr lang="hr-HR" sz="3200" b="1" dirty="0"/>
              <a:t>8</a:t>
            </a:r>
            <a:r>
              <a:rPr lang="hr-HR" sz="3200" b="1" dirty="0" smtClean="0"/>
              <a:t>3.Spazieren gehen</a:t>
            </a:r>
            <a:r>
              <a:rPr lang="hr-HR" sz="3200" dirty="0" smtClean="0"/>
              <a:t>. </a:t>
            </a:r>
            <a:r>
              <a:rPr lang="hr-HR" sz="3200" b="1" dirty="0" smtClean="0">
                <a:solidFill>
                  <a:srgbClr val="FF0000"/>
                </a:solidFill>
              </a:rPr>
              <a:t>/Ići u šetnju.</a:t>
            </a:r>
            <a:br>
              <a:rPr lang="hr-HR" sz="3200" b="1" dirty="0" smtClean="0">
                <a:solidFill>
                  <a:srgbClr val="FF0000"/>
                </a:solidFill>
              </a:rPr>
            </a:br>
            <a:r>
              <a:rPr lang="hr-HR" sz="3200" b="1" dirty="0" smtClean="0"/>
              <a:t>84</a:t>
            </a:r>
            <a:r>
              <a:rPr lang="hr-HR" sz="3200" b="1" dirty="0" smtClean="0"/>
              <a:t>.Es geht ihm gut. </a:t>
            </a:r>
            <a:r>
              <a:rPr lang="hr-HR" sz="3200" b="1" dirty="0" smtClean="0">
                <a:solidFill>
                  <a:srgbClr val="FF0000"/>
                </a:solidFill>
              </a:rPr>
              <a:t>/On je dobro.</a:t>
            </a:r>
            <a:endParaRPr lang="hr-HR" sz="3200" dirty="0"/>
          </a:p>
        </p:txBody>
      </p:sp>
      <p:sp>
        <p:nvSpPr>
          <p:cNvPr id="3" name="Rectangle 2"/>
          <p:cNvSpPr/>
          <p:nvPr/>
        </p:nvSpPr>
        <p:spPr>
          <a:xfrm>
            <a:off x="8244408" y="558924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52255" y="0"/>
            <a:ext cx="21661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NIVO A1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35286"/>
            <a:ext cx="8229600" cy="6322714"/>
          </a:xfrm>
        </p:spPr>
        <p:txBody>
          <a:bodyPr>
            <a:normAutofit fontScale="90000"/>
          </a:bodyPr>
          <a:lstStyle/>
          <a:p>
            <a:pPr algn="l"/>
            <a:r>
              <a:rPr lang="hr-HR" sz="2800" b="1" dirty="0" smtClean="0"/>
              <a:t>85. Freut mich, Sie kennenzulernen. </a:t>
            </a:r>
            <a:br>
              <a:rPr lang="hr-HR" sz="2800" b="1" dirty="0" smtClean="0"/>
            </a:br>
            <a:r>
              <a:rPr lang="hr-HR" sz="2800" b="1" dirty="0" smtClean="0">
                <a:solidFill>
                  <a:srgbClr val="FF0000"/>
                </a:solidFill>
              </a:rPr>
              <a:t>/Drago mi je da sam Vas upoznao. </a:t>
            </a:r>
            <a:r>
              <a:rPr lang="hr-HR" sz="2800" b="1" dirty="0" smtClean="0"/>
              <a:t/>
            </a:r>
            <a:br>
              <a:rPr lang="hr-HR" sz="2800" b="1" dirty="0" smtClean="0"/>
            </a:br>
            <a:r>
              <a:rPr lang="hr-HR" sz="2800" b="1" dirty="0" smtClean="0"/>
              <a:t>86. Es regnet. </a:t>
            </a:r>
            <a:r>
              <a:rPr lang="hr-HR" sz="2800" b="1" dirty="0" smtClean="0">
                <a:solidFill>
                  <a:srgbClr val="FF0000"/>
                </a:solidFill>
              </a:rPr>
              <a:t>/Kiša pada. </a:t>
            </a:r>
            <a:r>
              <a:rPr lang="hr-HR" sz="2800" b="1" dirty="0" smtClean="0"/>
              <a:t/>
            </a:r>
            <a:br>
              <a:rPr lang="hr-HR" sz="2800" b="1" dirty="0" smtClean="0"/>
            </a:br>
            <a:r>
              <a:rPr lang="hr-HR" sz="2800" b="1" dirty="0" smtClean="0"/>
              <a:t>87</a:t>
            </a:r>
            <a:r>
              <a:rPr lang="hr-HR" sz="2800" b="1" dirty="0" smtClean="0"/>
              <a:t>. Es schneit. </a:t>
            </a:r>
            <a:r>
              <a:rPr lang="hr-HR" sz="2800" b="1" dirty="0" smtClean="0">
                <a:solidFill>
                  <a:srgbClr val="FF0000"/>
                </a:solidFill>
              </a:rPr>
              <a:t>/ Pada snijeg. </a:t>
            </a:r>
            <a:r>
              <a:rPr lang="hr-HR" sz="2800" b="1" dirty="0" smtClean="0"/>
              <a:t/>
            </a:r>
            <a:br>
              <a:rPr lang="hr-HR" sz="2800" b="1" dirty="0" smtClean="0"/>
            </a:br>
            <a:r>
              <a:rPr lang="hr-HR" sz="2800" b="1" dirty="0" smtClean="0"/>
              <a:t>88</a:t>
            </a:r>
            <a:r>
              <a:rPr lang="hr-HR" sz="2800" b="1" dirty="0" smtClean="0"/>
              <a:t>.Wir freuen uns auf Ihre baldige antwort. </a:t>
            </a:r>
            <a:br>
              <a:rPr lang="hr-HR" sz="2800" b="1" dirty="0" smtClean="0"/>
            </a:br>
            <a:r>
              <a:rPr lang="hr-HR" sz="2800" b="1" dirty="0" smtClean="0">
                <a:solidFill>
                  <a:srgbClr val="FF0000"/>
                </a:solidFill>
              </a:rPr>
              <a:t>/Radujemo se Vašem skorom odgovoru.</a:t>
            </a:r>
            <a:r>
              <a:rPr lang="hr-HR" sz="2800" b="1" dirty="0" smtClean="0"/>
              <a:t> </a:t>
            </a:r>
            <a:br>
              <a:rPr lang="hr-HR" sz="2800" b="1" dirty="0" smtClean="0"/>
            </a:br>
            <a:r>
              <a:rPr lang="hr-HR" sz="2800" b="1" dirty="0" smtClean="0"/>
              <a:t>89.Entschuldigen Sie bitte!</a:t>
            </a:r>
            <a:r>
              <a:rPr lang="hr-HR" sz="2800" b="1" dirty="0" smtClean="0">
                <a:solidFill>
                  <a:srgbClr val="FF0000"/>
                </a:solidFill>
              </a:rPr>
              <a:t> Izvinite, molim Vas! </a:t>
            </a:r>
            <a:br>
              <a:rPr lang="hr-HR" sz="2800" b="1" dirty="0" smtClean="0">
                <a:solidFill>
                  <a:srgbClr val="FF0000"/>
                </a:solidFill>
              </a:rPr>
            </a:br>
            <a:r>
              <a:rPr lang="hr-HR" sz="2800" b="1" dirty="0" smtClean="0"/>
              <a:t>90</a:t>
            </a:r>
            <a:r>
              <a:rPr lang="hr-HR" sz="2800" b="1" dirty="0" smtClean="0"/>
              <a:t>. Ziemlich lange. </a:t>
            </a:r>
            <a:r>
              <a:rPr lang="hr-HR" sz="2800" b="1" dirty="0" smtClean="0">
                <a:solidFill>
                  <a:srgbClr val="FF0000"/>
                </a:solidFill>
              </a:rPr>
              <a:t>/Prilično dugo. </a:t>
            </a:r>
            <a:r>
              <a:rPr lang="hr-HR" sz="2800" b="1" dirty="0" smtClean="0">
                <a:solidFill>
                  <a:srgbClr val="FF0000"/>
                </a:solidFill>
              </a:rPr>
              <a:t/>
            </a:r>
            <a:br>
              <a:rPr lang="hr-HR" sz="2800" b="1" dirty="0" smtClean="0">
                <a:solidFill>
                  <a:srgbClr val="FF0000"/>
                </a:solidFill>
              </a:rPr>
            </a:br>
            <a:r>
              <a:rPr lang="hr-HR" sz="2800" b="1" dirty="0" smtClean="0"/>
              <a:t>91. Er kann kaum lesen. </a:t>
            </a:r>
            <a:r>
              <a:rPr lang="hr-HR" sz="2800" b="1" dirty="0" smtClean="0">
                <a:solidFill>
                  <a:srgbClr val="FF0000"/>
                </a:solidFill>
              </a:rPr>
              <a:t>/On jedva zna da čita.</a:t>
            </a:r>
            <a:br>
              <a:rPr lang="hr-HR" sz="2800" b="1" dirty="0" smtClean="0">
                <a:solidFill>
                  <a:srgbClr val="FF0000"/>
                </a:solidFill>
              </a:rPr>
            </a:br>
            <a:r>
              <a:rPr lang="hr-HR" sz="2800" b="1" dirty="0" smtClean="0"/>
              <a:t>92. Es ist sonnig. </a:t>
            </a:r>
            <a:r>
              <a:rPr lang="hr-HR" sz="2800" b="1" dirty="0" smtClean="0">
                <a:solidFill>
                  <a:srgbClr val="FF0000"/>
                </a:solidFill>
              </a:rPr>
              <a:t>Sunčano je.</a:t>
            </a:r>
            <a:br>
              <a:rPr lang="hr-HR" sz="2800" b="1" dirty="0" smtClean="0">
                <a:solidFill>
                  <a:srgbClr val="FF0000"/>
                </a:solidFill>
              </a:rPr>
            </a:br>
            <a:r>
              <a:rPr lang="hr-HR" sz="2800" b="1" dirty="0" smtClean="0"/>
              <a:t>93</a:t>
            </a:r>
            <a:r>
              <a:rPr lang="hr-HR" sz="2800" b="1" dirty="0" smtClean="0"/>
              <a:t>. Es ist kalt. </a:t>
            </a:r>
            <a:r>
              <a:rPr lang="hr-HR" sz="2800" b="1" dirty="0" smtClean="0">
                <a:solidFill>
                  <a:srgbClr val="FF0000"/>
                </a:solidFill>
              </a:rPr>
              <a:t>/Hladno je. </a:t>
            </a:r>
            <a:r>
              <a:rPr lang="hr-HR" sz="2800" b="1" dirty="0">
                <a:solidFill>
                  <a:srgbClr val="FF0000"/>
                </a:solidFill>
              </a:rPr>
              <a:t/>
            </a:r>
            <a:br>
              <a:rPr lang="hr-HR" sz="2800" b="1" dirty="0">
                <a:solidFill>
                  <a:srgbClr val="FF0000"/>
                </a:solidFill>
              </a:rPr>
            </a:br>
            <a:r>
              <a:rPr lang="hr-HR" sz="2800" b="1" dirty="0" smtClean="0"/>
              <a:t>94.Was meinen Sie dazu? </a:t>
            </a:r>
            <a:r>
              <a:rPr lang="hr-HR" sz="2800" b="1" dirty="0" smtClean="0">
                <a:solidFill>
                  <a:srgbClr val="FF0000"/>
                </a:solidFill>
              </a:rPr>
              <a:t>/Šta Vi mislite?</a:t>
            </a:r>
            <a:br>
              <a:rPr lang="hr-HR" sz="2800" b="1" dirty="0" smtClean="0">
                <a:solidFill>
                  <a:srgbClr val="FF0000"/>
                </a:solidFill>
              </a:rPr>
            </a:br>
            <a:r>
              <a:rPr lang="hr-HR" sz="2800" b="1" dirty="0" smtClean="0"/>
              <a:t>95</a:t>
            </a:r>
            <a:r>
              <a:rPr lang="hr-HR" sz="2800" b="1" dirty="0" smtClean="0"/>
              <a:t>.Das tut mir leid. </a:t>
            </a:r>
            <a:r>
              <a:rPr lang="hr-HR" sz="2800" b="1" dirty="0" smtClean="0">
                <a:solidFill>
                  <a:srgbClr val="FF0000"/>
                </a:solidFill>
              </a:rPr>
              <a:t>/Žao mi je. </a:t>
            </a:r>
            <a:r>
              <a:rPr lang="hr-HR" sz="2800" b="1" dirty="0" smtClean="0">
                <a:solidFill>
                  <a:srgbClr val="FF0000"/>
                </a:solidFill>
              </a:rPr>
              <a:t/>
            </a:r>
            <a:br>
              <a:rPr lang="hr-HR" sz="2800" b="1" dirty="0" smtClean="0">
                <a:solidFill>
                  <a:srgbClr val="FF0000"/>
                </a:solidFill>
              </a:rPr>
            </a:br>
            <a:r>
              <a:rPr lang="hr-HR" sz="2800" b="1" dirty="0" smtClean="0"/>
              <a:t>96.Nehmen Sie Platz. </a:t>
            </a:r>
            <a:r>
              <a:rPr lang="hr-HR" sz="2800" b="1" dirty="0" smtClean="0">
                <a:solidFill>
                  <a:srgbClr val="FF0000"/>
                </a:solidFill>
              </a:rPr>
              <a:t>/Zauzmite mjesto.</a:t>
            </a:r>
            <a:br>
              <a:rPr lang="hr-HR" sz="2800" b="1" dirty="0" smtClean="0">
                <a:solidFill>
                  <a:srgbClr val="FF0000"/>
                </a:solidFill>
              </a:rPr>
            </a:br>
            <a:endParaRPr lang="hr-HR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8316416" y="558924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52255" y="0"/>
            <a:ext cx="21661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NIVO A1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3082354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97. Mir ist schlecht. </a:t>
            </a:r>
            <a:r>
              <a:rPr lang="hr-HR" sz="2800" b="1" dirty="0" smtClean="0">
                <a:solidFill>
                  <a:srgbClr val="FF0000"/>
                </a:solidFill>
              </a:rPr>
              <a:t>/Loše mi je</a:t>
            </a:r>
            <a:r>
              <a:rPr lang="hr-HR" sz="2800" b="1" dirty="0" smtClean="0"/>
              <a:t/>
            </a:r>
            <a:br>
              <a:rPr lang="hr-HR" sz="2800" b="1" dirty="0" smtClean="0"/>
            </a:br>
            <a:r>
              <a:rPr lang="hr-HR" sz="2800" b="1" dirty="0" smtClean="0"/>
              <a:t>98. In jeder Hinsicht.</a:t>
            </a:r>
            <a:r>
              <a:rPr lang="hr-HR" sz="2800" b="1" dirty="0" smtClean="0">
                <a:solidFill>
                  <a:srgbClr val="FF0000"/>
                </a:solidFill>
              </a:rPr>
              <a:t>/ U svakom pogledu.</a:t>
            </a:r>
            <a:r>
              <a:rPr lang="hr-HR" sz="2800" b="1" dirty="0" smtClean="0"/>
              <a:t/>
            </a:r>
            <a:br>
              <a:rPr lang="hr-HR" sz="2800" b="1" dirty="0" smtClean="0"/>
            </a:br>
            <a:r>
              <a:rPr lang="hr-HR" sz="2800" b="1" dirty="0" smtClean="0"/>
              <a:t>99. Ist mir egal.</a:t>
            </a:r>
            <a:r>
              <a:rPr lang="hr-HR" sz="2800" b="1" dirty="0" smtClean="0">
                <a:solidFill>
                  <a:srgbClr val="FF0000"/>
                </a:solidFill>
              </a:rPr>
              <a:t>/Svejedno.</a:t>
            </a:r>
            <a:r>
              <a:rPr lang="hr-HR" sz="2800" b="1" dirty="0" smtClean="0">
                <a:solidFill>
                  <a:srgbClr val="FF0000"/>
                </a:solidFill>
              </a:rPr>
              <a:t/>
            </a:r>
            <a:br>
              <a:rPr lang="hr-HR" sz="2800" b="1" dirty="0" smtClean="0">
                <a:solidFill>
                  <a:srgbClr val="FF0000"/>
                </a:solidFill>
              </a:rPr>
            </a:br>
            <a:r>
              <a:rPr lang="hr-HR" sz="2800" b="1" dirty="0" smtClean="0"/>
              <a:t>100</a:t>
            </a:r>
            <a:r>
              <a:rPr lang="hr-HR" sz="2800" b="1" dirty="0" smtClean="0"/>
              <a:t>.Gut gemacht.</a:t>
            </a:r>
            <a:r>
              <a:rPr lang="hr-HR" sz="2800" b="1" dirty="0" smtClean="0">
                <a:solidFill>
                  <a:srgbClr val="FF0000"/>
                </a:solidFill>
              </a:rPr>
              <a:t>/Svaka čast. </a:t>
            </a:r>
            <a:r>
              <a:rPr lang="hr-HR" sz="2800" b="1" dirty="0" smtClean="0"/>
              <a:t/>
            </a:r>
            <a:br>
              <a:rPr lang="hr-HR" sz="2800" b="1" dirty="0" smtClean="0"/>
            </a:br>
            <a:r>
              <a:rPr lang="hr-HR" sz="2800" b="1" dirty="0" smtClean="0"/>
              <a:t/>
            </a:r>
            <a:br>
              <a:rPr lang="hr-HR" sz="2800" b="1" dirty="0" smtClean="0"/>
            </a:br>
            <a:endParaRPr lang="hr-HR" sz="28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16416" y="558924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52255" y="0"/>
            <a:ext cx="21661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NIVO A1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101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                                             1.Ich bin dafür. /Ja sam za to.  2.Ich bin einverstanden. /Slažem se.  3.Bis bald ./Vidimo se. 4.Bis morgen ./Do sutra. 5.Ich glaube nicht. / Ne vjerujem.  6.Bis später ./ Vidimo se kasnije. 7.Ich auch nicht ./Neću ni ja. 8.Ich bin dran. /Ja sam na redu. 9.Ich heiɞe Frank. Ja se zovem Frank. 10.Ich komme aus.../ Ja dolazim iz... 11.Ab jetzt. /Od sada. 12.Ab heute . /Od danas.    </vt:lpstr>
      <vt:lpstr>13. Ich scherze nur. / Ja se šalim. 14. Jetzt verstehe ich! /Sad razumijem.  15.Entschuldigung, das habe ich nicht verstanden.  /Žao mi je nisam razumio.  16. Ich weiɞ (es) nicht. /Ne znam.  17.Wie komme ich dahin? /Kako da dođem tamo? 18.Ich wȕnsche  dir gute Besserung.  /Želim ti brz oporavak.  19. Ich bin aus Österreich. / Ja sam iz Austrije. 20. Ich verstehe nicht. / Ne razumijem. 21.Ich interessiere mich fȕr.../Zainteresovan sam za... 22.Woher kommen Sie? Odakle dolazite? 23.Zu Hause. Kod kuće.  24.Ich habe keine Ahnung. / Nemam pojma. 25. Ich bin schon unterwegs! / Ja sam već krenuo!</vt:lpstr>
      <vt:lpstr>26. Wie geht’s? /Kako si?  27. Zu spȁt./Prekasno. 28. Guten Tag. /Dobar dan. 29. Wie alt bist du? /Koliko imaš godina?  30. Den ganzen Tag. /Cijeli dan. 31. Tag und Nacht. /Danju i noću. 32. Wie schade! /Šteta! 33. So bald wie mȍglich! /Što je prije moguće!  34. Zu teuer. /Preskupo. 35. Guten Morgen. /Dobro jutro.  36. Wie heiɞt du? /Kako se zoveš? 37. So gut wie nie. /Skoro nikad. 38. Wie bitte? /Molim.</vt:lpstr>
      <vt:lpstr>39.Rechts abbiegen. /Skrenuti udesno.  40.Biegen Sie links ab. /Skrenite lijevo.  41.Wie geht es die? /Kako si? 42.Wie spȁt ist es? /Koliko je sati? 43.Wie lange wird es dauern...? Koliko će potrajati? 44.Wie geht  es Ihnen? /Kako ste? 45.Wie stehst  du dazu? /Šta misliš o tome?  46.Danken schȍn. /Hvala lijepo. 47.Wie viel kostet es? /Koliko to košta?  48.Nach rechts. /Udesno. 49.Wie ist das Wetter? /Kakvo je vrijeme?</vt:lpstr>
      <vt:lpstr>50.Ab und zu. /Ponekad.  51.Gerade. /Upravo. 52.Da und dort. /Tu i tamo.  53.In dieser  Hinsicht. /U tom pogledu. 54.Sogar mehr. /Još više.  55.In Kenntnis setzen. /Dati  do znanja. 56.Dieser Tage. /Ovih dana.  57.Ruhe und Frieden. /Mir i tišina. 58.Immer ȍfter. Sve češće. 59.Mehr und mehr Menschen. /Sve više ljudi.  60.Eine Wendung naht rechts. /Okret nadesno.</vt:lpstr>
      <vt:lpstr>61.Wer ist da? /Ko je?  62.Immer im Recht sein. /Biti uvijek upravu.  63.Wann immer. /Bilo kada. 64. Wie immer. /Kao uvijek. 65.Darfst nicht. /Ne smiješ.  66.Noch einmal. /Još jedno. 67.Immer  wieder. /Iznova.  68.Sonst noch etwas? /Još nešto.  69.Noch nicht. /Još ne. 70. Er ist nicht da. /On nije tu. 71. Er ist dazu da. /Zato je on tu. 72.Was auch immer. /Bilo šta.</vt:lpstr>
      <vt:lpstr>73. Das stimmt. /Tako je. 74. Am Mittag. /U podne.  75. Ins Kino gehen. /Ići u kino. 76.Lass das. /Pusti to /prestani.  77.Haben Sie...?/Imate li...?  78.Mir geht es gut. /Ja sam dobro. 79.Sehr gut. /Veoma dobro.  80. Am Ende klappt es gut. /Na kraju je ispalo dobro. 81. So gut wie nie. /Skoro nikad. 82. Am Nachmittag. /Poslije podne. 83.Spazieren gehen. /Ići u šetnju. 84.Es geht ihm gut. /On je dobro.</vt:lpstr>
      <vt:lpstr>85. Freut mich, Sie kennenzulernen.  /Drago mi je da sam Vas upoznao.  86. Es regnet. /Kiša pada.  87. Es schneit. / Pada snijeg.  88.Wir freuen uns auf Ihre baldige antwort.  /Radujemo se Vašem skorom odgovoru.  89.Entschuldigen Sie bitte! Izvinite, molim Vas!  90. Ziemlich lange. /Prilično dugo.  91. Er kann kaum lesen. /On jedva zna da čita. 92. Es ist sonnig. Sunčano je. 93. Es ist kalt. /Hladno je.  94.Was meinen Sie dazu? /Šta Vi mislite? 95.Das tut mir leid. /Žao mi je.  96.Nehmen Sie Platz. /Zauzmite mjesto. </vt:lpstr>
      <vt:lpstr>97. Mir ist schlecht. /Loše mi je 98. In jeder Hinsicht./ U svakom pogledu. 99. Ist mir egal./Svejedno. 100.Gut gemacht./Svaka čast. 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NIVO A1 100 rečenica najkraćih i najlakših na njemačkom jeziku                                                1.Ab jetzt. /Od sada. 2.Ab heute . /Od danas. 3.Bis bald ./Vidimo se. 4.Bis morgen ./Do sutra. 5.Bis später ./ Vidimo se kasnije. 6.</dc:title>
  <dc:creator>Amel</dc:creator>
  <cp:lastModifiedBy>Amel</cp:lastModifiedBy>
  <cp:revision>19</cp:revision>
  <dcterms:created xsi:type="dcterms:W3CDTF">2022-05-28T14:20:50Z</dcterms:created>
  <dcterms:modified xsi:type="dcterms:W3CDTF">2022-05-28T17:26:47Z</dcterms:modified>
</cp:coreProperties>
</file>